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3" r:id="rId2"/>
    <p:sldId id="256" r:id="rId3"/>
    <p:sldId id="281" r:id="rId4"/>
    <p:sldId id="278" r:id="rId5"/>
    <p:sldId id="268" r:id="rId6"/>
    <p:sldId id="283" r:id="rId7"/>
    <p:sldId id="282" r:id="rId8"/>
    <p:sldId id="271" r:id="rId9"/>
    <p:sldId id="280" r:id="rId10"/>
    <p:sldId id="275" r:id="rId11"/>
    <p:sldId id="258" r:id="rId12"/>
    <p:sldId id="267" r:id="rId13"/>
    <p:sldId id="259" r:id="rId14"/>
    <p:sldId id="276" r:id="rId15"/>
    <p:sldId id="260" r:id="rId16"/>
    <p:sldId id="264" r:id="rId17"/>
    <p:sldId id="266" r:id="rId18"/>
    <p:sldId id="265" r:id="rId19"/>
    <p:sldId id="272" r:id="rId20"/>
    <p:sldId id="269" r:id="rId21"/>
    <p:sldId id="261" r:id="rId22"/>
    <p:sldId id="273" r:id="rId23"/>
    <p:sldId id="262" r:id="rId24"/>
    <p:sldId id="304" r:id="rId25"/>
    <p:sldId id="274" r:id="rId26"/>
    <p:sldId id="263" r:id="rId27"/>
    <p:sldId id="288" r:id="rId28"/>
    <p:sldId id="305" r:id="rId29"/>
    <p:sldId id="292" r:id="rId30"/>
    <p:sldId id="291" r:id="rId31"/>
    <p:sldId id="289" r:id="rId32"/>
    <p:sldId id="290" r:id="rId33"/>
    <p:sldId id="270" r:id="rId34"/>
    <p:sldId id="257" r:id="rId35"/>
    <p:sldId id="298" r:id="rId36"/>
    <p:sldId id="295" r:id="rId37"/>
    <p:sldId id="296" r:id="rId38"/>
    <p:sldId id="301" r:id="rId39"/>
    <p:sldId id="302" r:id="rId40"/>
    <p:sldId id="29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737" autoAdjust="0"/>
  </p:normalViewPr>
  <p:slideViewPr>
    <p:cSldViewPr>
      <p:cViewPr varScale="1">
        <p:scale>
          <a:sx n="77" d="100"/>
          <a:sy n="77" d="100"/>
        </p:scale>
        <p:origin x="988" y="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Thames Water Discharges River Mole 2020</a:t>
            </a:r>
          </a:p>
        </c:rich>
      </c:tx>
      <c:layout>
        <c:manualLayout>
          <c:xMode val="edge"/>
          <c:yMode val="edge"/>
          <c:x val="0.31220242782152224"/>
          <c:y val="2.6374468802177836E-2"/>
        </c:manualLayout>
      </c:layout>
      <c:overlay val="0"/>
      <c:spPr>
        <a:solidFill>
          <a:schemeClr val="accent1">
            <a:lumMod val="20000"/>
            <a:lumOff val="80000"/>
          </a:schemeClr>
        </a:solidFill>
        <a:ln>
          <a:solidFill>
            <a:sysClr val="windowText" lastClr="000000"/>
          </a:solidFill>
        </a:ln>
      </c:spPr>
    </c:title>
    <c:autoTitleDeleted val="0"/>
    <c:plotArea>
      <c:layout>
        <c:manualLayout>
          <c:layoutTarget val="inner"/>
          <c:xMode val="edge"/>
          <c:yMode val="edge"/>
          <c:x val="7.3819444444444438E-2"/>
          <c:y val="0.11261512500133504"/>
          <c:w val="0.90867800198518145"/>
          <c:h val="0.64849679286985085"/>
        </c:manualLayout>
      </c:layout>
      <c:barChart>
        <c:barDir val="col"/>
        <c:grouping val="clustered"/>
        <c:varyColors val="0"/>
        <c:ser>
          <c:idx val="0"/>
          <c:order val="0"/>
          <c:tx>
            <c:strRef>
              <c:f>'2020'!$E$2</c:f>
              <c:strCache>
                <c:ptCount val="1"/>
                <c:pt idx="0">
                  <c:v>Total Duration (hours) of all spills prior to processing through 12-24 hour counting method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'2020'!$B$3:$B$18</c:f>
              <c:strCache>
                <c:ptCount val="16"/>
                <c:pt idx="0">
                  <c:v>Crawley Sewage Works</c:v>
                </c:pt>
                <c:pt idx="1">
                  <c:v>Charlwood Sewer Overflow</c:v>
                </c:pt>
                <c:pt idx="2">
                  <c:v>Horley Sewage Works</c:v>
                </c:pt>
                <c:pt idx="3">
                  <c:v>Burstow Sewage  Works</c:v>
                </c:pt>
                <c:pt idx="4">
                  <c:v>Earlswood Common Sewer Overflow</c:v>
                </c:pt>
                <c:pt idx="5">
                  <c:v>Earlswood Treatment Works</c:v>
                </c:pt>
                <c:pt idx="6">
                  <c:v>MV Deanoak Lane Pumping Station</c:v>
                </c:pt>
                <c:pt idx="7">
                  <c:v>Holmwood Sewage Works</c:v>
                </c:pt>
                <c:pt idx="8">
                  <c:v>MV Capel Pumping Station</c:v>
                </c:pt>
                <c:pt idx="9">
                  <c:v>MV Brockham Bridge Pumping Station</c:v>
                </c:pt>
                <c:pt idx="10">
                  <c:v>Castle Gardens Pumping Station</c:v>
                </c:pt>
                <c:pt idx="11">
                  <c:v>Dorking Treatment Works</c:v>
                </c:pt>
                <c:pt idx="12">
                  <c:v>Leatherhead Treatment Works</c:v>
                </c:pt>
                <c:pt idx="13">
                  <c:v>MV Commonside Pumping Station</c:v>
                </c:pt>
                <c:pt idx="14">
                  <c:v>Cobham Bridge Sewer Overflow</c:v>
                </c:pt>
                <c:pt idx="15">
                  <c:v>Weybridge Treatment Works</c:v>
                </c:pt>
              </c:strCache>
            </c:strRef>
          </c:cat>
          <c:val>
            <c:numRef>
              <c:f>'2020'!$E$3:$E$18</c:f>
              <c:numCache>
                <c:formatCode>0.00</c:formatCode>
                <c:ptCount val="16"/>
                <c:pt idx="0">
                  <c:v>505.64</c:v>
                </c:pt>
                <c:pt idx="1">
                  <c:v>320.89999999999998</c:v>
                </c:pt>
                <c:pt idx="2">
                  <c:v>1265.5</c:v>
                </c:pt>
                <c:pt idx="3">
                  <c:v>1278.68</c:v>
                </c:pt>
                <c:pt idx="4">
                  <c:v>59.11</c:v>
                </c:pt>
                <c:pt idx="5">
                  <c:v>1854.35</c:v>
                </c:pt>
                <c:pt idx="6">
                  <c:v>5.43</c:v>
                </c:pt>
                <c:pt idx="7">
                  <c:v>1591.34</c:v>
                </c:pt>
                <c:pt idx="8">
                  <c:v>265.11</c:v>
                </c:pt>
                <c:pt idx="9">
                  <c:v>43.95</c:v>
                </c:pt>
                <c:pt idx="10">
                  <c:v>36.4</c:v>
                </c:pt>
                <c:pt idx="11">
                  <c:v>2101.59</c:v>
                </c:pt>
                <c:pt idx="12">
                  <c:v>1108.46</c:v>
                </c:pt>
                <c:pt idx="13">
                  <c:v>6.52</c:v>
                </c:pt>
                <c:pt idx="14">
                  <c:v>335.31</c:v>
                </c:pt>
                <c:pt idx="15">
                  <c:v>524.42999999999995</c:v>
                </c:pt>
              </c:numCache>
            </c:numRef>
          </c:val>
          <c:extLst>
            <c:ext xmlns:c16="http://schemas.microsoft.com/office/drawing/2014/chart" uri="{C3380CC4-5D6E-409C-BE32-E72D297353CC}">
              <c16:uniqueId val="{00000000-6310-431F-895D-1B7D3DE35268}"/>
            </c:ext>
          </c:extLst>
        </c:ser>
        <c:ser>
          <c:idx val="1"/>
          <c:order val="1"/>
          <c:tx>
            <c:strRef>
              <c:f>'2020'!$F$2</c:f>
              <c:strCache>
                <c:ptCount val="1"/>
                <c:pt idx="0">
                  <c:v>Counted spills using 12-24hr counting method</c:v>
                </c:pt>
              </c:strCache>
            </c:strRef>
          </c:tx>
          <c:invertIfNegative val="0"/>
          <c:dLbls>
            <c:dLbl>
              <c:idx val="3"/>
              <c:layout>
                <c:manualLayout>
                  <c:x val="9.55199325064107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10-431F-895D-1B7D3DE35268}"/>
                </c:ext>
              </c:extLst>
            </c:dLbl>
            <c:dLbl>
              <c:idx val="5"/>
              <c:layout>
                <c:manualLayout>
                  <c:x val="8.187422786263783E-3"/>
                  <c:y val="-4.17610057102420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310-431F-895D-1B7D3DE35268}"/>
                </c:ext>
              </c:extLst>
            </c:dLbl>
            <c:dLbl>
              <c:idx val="6"/>
              <c:layout>
                <c:manualLayout>
                  <c:x val="1.2281134179395675E-2"/>
                  <c:y val="-4.17610057102420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10-431F-895D-1B7D3DE35268}"/>
                </c:ext>
              </c:extLst>
            </c:dLbl>
            <c:dLbl>
              <c:idx val="7"/>
              <c:layout>
                <c:manualLayout>
                  <c:x val="1.7739416036904862E-2"/>
                  <c:y val="-2.08805028551210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10-431F-895D-1B7D3DE35268}"/>
                </c:ext>
              </c:extLst>
            </c:dLbl>
            <c:dLbl>
              <c:idx val="9"/>
              <c:layout>
                <c:manualLayout>
                  <c:x val="9.551993250641079E-3"/>
                  <c:y val="-2.08805028551210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310-431F-895D-1B7D3DE35268}"/>
                </c:ext>
              </c:extLst>
            </c:dLbl>
            <c:dLbl>
              <c:idx val="10"/>
              <c:layout>
                <c:manualLayout>
                  <c:x val="6.8228523218864853E-3"/>
                  <c:y val="-2.50566034261452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10-431F-895D-1B7D3DE35268}"/>
                </c:ext>
              </c:extLst>
            </c:dLbl>
            <c:dLbl>
              <c:idx val="13"/>
              <c:layout>
                <c:manualLayout>
                  <c:x val="5.4582818575091884E-3"/>
                  <c:y val="-2.08805028551210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310-431F-895D-1B7D3DE3526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'2020'!$B$3:$B$18</c:f>
              <c:strCache>
                <c:ptCount val="16"/>
                <c:pt idx="0">
                  <c:v>Crawley Sewage Works</c:v>
                </c:pt>
                <c:pt idx="1">
                  <c:v>Charlwood Sewer Overflow</c:v>
                </c:pt>
                <c:pt idx="2">
                  <c:v>Horley Sewage Works</c:v>
                </c:pt>
                <c:pt idx="3">
                  <c:v>Burstow Sewage  Works</c:v>
                </c:pt>
                <c:pt idx="4">
                  <c:v>Earlswood Common Sewer Overflow</c:v>
                </c:pt>
                <c:pt idx="5">
                  <c:v>Earlswood Treatment Works</c:v>
                </c:pt>
                <c:pt idx="6">
                  <c:v>MV Deanoak Lane Pumping Station</c:v>
                </c:pt>
                <c:pt idx="7">
                  <c:v>Holmwood Sewage Works</c:v>
                </c:pt>
                <c:pt idx="8">
                  <c:v>MV Capel Pumping Station</c:v>
                </c:pt>
                <c:pt idx="9">
                  <c:v>MV Brockham Bridge Pumping Station</c:v>
                </c:pt>
                <c:pt idx="10">
                  <c:v>Castle Gardens Pumping Station</c:v>
                </c:pt>
                <c:pt idx="11">
                  <c:v>Dorking Treatment Works</c:v>
                </c:pt>
                <c:pt idx="12">
                  <c:v>Leatherhead Treatment Works</c:v>
                </c:pt>
                <c:pt idx="13">
                  <c:v>MV Commonside Pumping Station</c:v>
                </c:pt>
                <c:pt idx="14">
                  <c:v>Cobham Bridge Sewer Overflow</c:v>
                </c:pt>
                <c:pt idx="15">
                  <c:v>Weybridge Treatment Works</c:v>
                </c:pt>
              </c:strCache>
            </c:strRef>
          </c:cat>
          <c:val>
            <c:numRef>
              <c:f>'2020'!$F$3:$F$18</c:f>
              <c:numCache>
                <c:formatCode>General</c:formatCode>
                <c:ptCount val="16"/>
                <c:pt idx="0">
                  <c:v>41</c:v>
                </c:pt>
                <c:pt idx="1">
                  <c:v>32</c:v>
                </c:pt>
                <c:pt idx="2">
                  <c:v>69</c:v>
                </c:pt>
                <c:pt idx="3">
                  <c:v>124</c:v>
                </c:pt>
                <c:pt idx="4">
                  <c:v>15</c:v>
                </c:pt>
                <c:pt idx="5">
                  <c:v>114</c:v>
                </c:pt>
                <c:pt idx="6">
                  <c:v>4</c:v>
                </c:pt>
                <c:pt idx="7">
                  <c:v>109</c:v>
                </c:pt>
                <c:pt idx="8">
                  <c:v>35</c:v>
                </c:pt>
                <c:pt idx="9">
                  <c:v>6</c:v>
                </c:pt>
                <c:pt idx="10">
                  <c:v>6</c:v>
                </c:pt>
                <c:pt idx="11">
                  <c:v>118</c:v>
                </c:pt>
                <c:pt idx="12">
                  <c:v>76</c:v>
                </c:pt>
                <c:pt idx="13">
                  <c:v>2</c:v>
                </c:pt>
                <c:pt idx="14">
                  <c:v>35</c:v>
                </c:pt>
                <c:pt idx="15">
                  <c:v>51</c:v>
                </c:pt>
              </c:numCache>
            </c:numRef>
          </c:val>
          <c:extLst>
            <c:ext xmlns:c16="http://schemas.microsoft.com/office/drawing/2014/chart" uri="{C3380CC4-5D6E-409C-BE32-E72D297353CC}">
              <c16:uniqueId val="{00000008-6310-431F-895D-1B7D3DE35268}"/>
            </c:ext>
          </c:extLst>
        </c:ser>
        <c:dLbls>
          <c:showLegendKey val="0"/>
          <c:showVal val="0"/>
          <c:showCatName val="0"/>
          <c:showSerName val="0"/>
          <c:showPercent val="0"/>
          <c:showBubbleSize val="0"/>
        </c:dLbls>
        <c:gapWidth val="150"/>
        <c:axId val="211118720"/>
        <c:axId val="211124608"/>
      </c:barChart>
      <c:catAx>
        <c:axId val="211118720"/>
        <c:scaling>
          <c:orientation val="minMax"/>
        </c:scaling>
        <c:delete val="0"/>
        <c:axPos val="b"/>
        <c:numFmt formatCode="General" sourceLinked="0"/>
        <c:majorTickMark val="none"/>
        <c:minorTickMark val="none"/>
        <c:tickLblPos val="nextTo"/>
        <c:crossAx val="211124608"/>
        <c:crosses val="autoZero"/>
        <c:auto val="1"/>
        <c:lblAlgn val="ctr"/>
        <c:lblOffset val="100"/>
        <c:noMultiLvlLbl val="0"/>
      </c:catAx>
      <c:valAx>
        <c:axId val="211124608"/>
        <c:scaling>
          <c:orientation val="minMax"/>
        </c:scaling>
        <c:delete val="0"/>
        <c:axPos val="l"/>
        <c:majorGridlines/>
        <c:numFmt formatCode="0.00" sourceLinked="1"/>
        <c:majorTickMark val="none"/>
        <c:minorTickMark val="none"/>
        <c:tickLblPos val="nextTo"/>
        <c:crossAx val="211118720"/>
        <c:crosses val="autoZero"/>
        <c:crossBetween val="between"/>
      </c:valAx>
      <c:spPr>
        <a:ln w="38100">
          <a:solidFill>
            <a:sysClr val="windowText" lastClr="000000"/>
          </a:solidFill>
        </a:ln>
      </c:spPr>
    </c:plotArea>
    <c:legend>
      <c:legendPos val="r"/>
      <c:layout>
        <c:manualLayout>
          <c:xMode val="edge"/>
          <c:yMode val="edge"/>
          <c:x val="0.78983770778652673"/>
          <c:y val="0.14509072935938222"/>
          <c:w val="0.16378849518810149"/>
          <c:h val="0.23053570135913068"/>
        </c:manualLayout>
      </c:layout>
      <c:overlay val="0"/>
      <c:spPr>
        <a:solidFill>
          <a:srgbClr val="FFFF99"/>
        </a:solidFill>
        <a:ln>
          <a:solidFill>
            <a:sysClr val="windowText" lastClr="000000"/>
          </a:solidFill>
        </a:ln>
      </c:sp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42295365586979"/>
          <c:y val="7.5417273467775769E-2"/>
          <c:w val="0.76790874318690594"/>
          <c:h val="0.82838199685272085"/>
        </c:manualLayout>
      </c:layout>
      <c:barChart>
        <c:barDir val="col"/>
        <c:grouping val="clustered"/>
        <c:varyColors val="0"/>
        <c:ser>
          <c:idx val="0"/>
          <c:order val="0"/>
          <c:tx>
            <c:strRef>
              <c:f>Sheet1!$C$2</c:f>
              <c:strCache>
                <c:ptCount val="1"/>
                <c:pt idx="0">
                  <c:v>2019</c:v>
                </c:pt>
              </c:strCache>
            </c:strRef>
          </c:tx>
          <c:invertIfNegative val="0"/>
          <c:dLbls>
            <c:dLbl>
              <c:idx val="0"/>
              <c:layout>
                <c:manualLayout>
                  <c:x val="-1.228824282857933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BD9-4CAF-B483-EFEDBB58CE3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Sheet1!$B$3:$B$6</c:f>
              <c:strCache>
                <c:ptCount val="4"/>
                <c:pt idx="0">
                  <c:v>STW Spill Hours</c:v>
                </c:pt>
                <c:pt idx="1">
                  <c:v>Spill equilvalent days</c:v>
                </c:pt>
                <c:pt idx="2">
                  <c:v>EDM Spill Events (12/24 Basis)</c:v>
                </c:pt>
                <c:pt idx="3">
                  <c:v>Longest spill duration (days)</c:v>
                </c:pt>
              </c:strCache>
            </c:strRef>
          </c:cat>
          <c:val>
            <c:numRef>
              <c:f>Sheet1!$C$3:$C$6</c:f>
              <c:numCache>
                <c:formatCode>0.00</c:formatCode>
                <c:ptCount val="4"/>
                <c:pt idx="0">
                  <c:v>1115.9000000000001</c:v>
                </c:pt>
                <c:pt idx="1">
                  <c:v>46.5</c:v>
                </c:pt>
                <c:pt idx="2" formatCode="0">
                  <c:v>66</c:v>
                </c:pt>
                <c:pt idx="3">
                  <c:v>21.1</c:v>
                </c:pt>
              </c:numCache>
            </c:numRef>
          </c:val>
          <c:extLst>
            <c:ext xmlns:c16="http://schemas.microsoft.com/office/drawing/2014/chart" uri="{C3380CC4-5D6E-409C-BE32-E72D297353CC}">
              <c16:uniqueId val="{00000001-FBD9-4CAF-B483-EFEDBB58CE3B}"/>
            </c:ext>
          </c:extLst>
        </c:ser>
        <c:ser>
          <c:idx val="1"/>
          <c:order val="1"/>
          <c:tx>
            <c:strRef>
              <c:f>Sheet1!$D$2</c:f>
              <c:strCache>
                <c:ptCount val="1"/>
                <c:pt idx="0">
                  <c:v>2020</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Sheet1!$B$3:$B$6</c:f>
              <c:strCache>
                <c:ptCount val="4"/>
                <c:pt idx="0">
                  <c:v>STW Spill Hours</c:v>
                </c:pt>
                <c:pt idx="1">
                  <c:v>Spill equilvalent days</c:v>
                </c:pt>
                <c:pt idx="2">
                  <c:v>EDM Spill Events (12/24 Basis)</c:v>
                </c:pt>
                <c:pt idx="3">
                  <c:v>Longest spill duration (days)</c:v>
                </c:pt>
              </c:strCache>
            </c:strRef>
          </c:cat>
          <c:val>
            <c:numRef>
              <c:f>Sheet1!$D$3:$D$6</c:f>
              <c:numCache>
                <c:formatCode>0.00</c:formatCode>
                <c:ptCount val="4"/>
                <c:pt idx="0">
                  <c:v>2101.6</c:v>
                </c:pt>
                <c:pt idx="1">
                  <c:v>87.57</c:v>
                </c:pt>
                <c:pt idx="2" formatCode="0">
                  <c:v>118</c:v>
                </c:pt>
                <c:pt idx="3">
                  <c:v>15.8</c:v>
                </c:pt>
              </c:numCache>
            </c:numRef>
          </c:val>
          <c:extLst>
            <c:ext xmlns:c16="http://schemas.microsoft.com/office/drawing/2014/chart" uri="{C3380CC4-5D6E-409C-BE32-E72D297353CC}">
              <c16:uniqueId val="{00000002-FBD9-4CAF-B483-EFEDBB58CE3B}"/>
            </c:ext>
          </c:extLst>
        </c:ser>
        <c:ser>
          <c:idx val="2"/>
          <c:order val="2"/>
          <c:tx>
            <c:strRef>
              <c:f>Sheet1!$E$2</c:f>
              <c:strCache>
                <c:ptCount val="1"/>
                <c:pt idx="0">
                  <c:v>2021</c:v>
                </c:pt>
              </c:strCache>
            </c:strRef>
          </c:tx>
          <c:invertIfNegative val="0"/>
          <c:dLbls>
            <c:dLbl>
              <c:idx val="0"/>
              <c:layout>
                <c:manualLayout>
                  <c:x val="5.4614412571463711E-3"/>
                  <c:y val="-2.088974867658507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D9-4CAF-B483-EFEDBB58CE3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Sheet1!$B$3:$B$6</c:f>
              <c:strCache>
                <c:ptCount val="4"/>
                <c:pt idx="0">
                  <c:v>STW Spill Hours</c:v>
                </c:pt>
                <c:pt idx="1">
                  <c:v>Spill equilvalent days</c:v>
                </c:pt>
                <c:pt idx="2">
                  <c:v>EDM Spill Events (12/24 Basis)</c:v>
                </c:pt>
                <c:pt idx="3">
                  <c:v>Longest spill duration (days)</c:v>
                </c:pt>
              </c:strCache>
            </c:strRef>
          </c:cat>
          <c:val>
            <c:numRef>
              <c:f>Sheet1!$E$3:$E$6</c:f>
              <c:numCache>
                <c:formatCode>0.00</c:formatCode>
                <c:ptCount val="4"/>
                <c:pt idx="0">
                  <c:v>612.5</c:v>
                </c:pt>
                <c:pt idx="1">
                  <c:v>25.52</c:v>
                </c:pt>
                <c:pt idx="2" formatCode="0">
                  <c:v>63</c:v>
                </c:pt>
                <c:pt idx="3">
                  <c:v>2.1</c:v>
                </c:pt>
              </c:numCache>
            </c:numRef>
          </c:val>
          <c:extLst>
            <c:ext xmlns:c16="http://schemas.microsoft.com/office/drawing/2014/chart" uri="{C3380CC4-5D6E-409C-BE32-E72D297353CC}">
              <c16:uniqueId val="{00000004-FBD9-4CAF-B483-EFEDBB58CE3B}"/>
            </c:ext>
          </c:extLst>
        </c:ser>
        <c:dLbls>
          <c:showLegendKey val="0"/>
          <c:showVal val="0"/>
          <c:showCatName val="0"/>
          <c:showSerName val="0"/>
          <c:showPercent val="0"/>
          <c:showBubbleSize val="0"/>
        </c:dLbls>
        <c:gapWidth val="150"/>
        <c:axId val="211201408"/>
        <c:axId val="224859264"/>
      </c:barChart>
      <c:catAx>
        <c:axId val="211201408"/>
        <c:scaling>
          <c:orientation val="minMax"/>
        </c:scaling>
        <c:delete val="0"/>
        <c:axPos val="b"/>
        <c:numFmt formatCode="General" sourceLinked="0"/>
        <c:majorTickMark val="out"/>
        <c:minorTickMark val="none"/>
        <c:tickLblPos val="nextTo"/>
        <c:crossAx val="224859264"/>
        <c:crosses val="autoZero"/>
        <c:auto val="1"/>
        <c:lblAlgn val="ctr"/>
        <c:lblOffset val="100"/>
        <c:noMultiLvlLbl val="0"/>
      </c:catAx>
      <c:valAx>
        <c:axId val="224859264"/>
        <c:scaling>
          <c:orientation val="minMax"/>
        </c:scaling>
        <c:delete val="0"/>
        <c:axPos val="l"/>
        <c:majorGridlines/>
        <c:numFmt formatCode="0.00" sourceLinked="1"/>
        <c:majorTickMark val="out"/>
        <c:minorTickMark val="none"/>
        <c:tickLblPos val="nextTo"/>
        <c:crossAx val="211201408"/>
        <c:crosses val="autoZero"/>
        <c:crossBetween val="between"/>
      </c:valAx>
      <c:spPr>
        <a:ln w="12700">
          <a:solidFill>
            <a:schemeClr val="tx1"/>
          </a:solidFill>
        </a:ln>
      </c:spPr>
    </c:plotArea>
    <c:legend>
      <c:legendPos val="r"/>
      <c:layout>
        <c:manualLayout>
          <c:xMode val="edge"/>
          <c:yMode val="edge"/>
          <c:x val="0.92727478166598465"/>
          <c:y val="0.44124889773678488"/>
          <c:w val="5.0879453305429811E-2"/>
          <c:h val="0.1133242547911132"/>
        </c:manualLayout>
      </c:layout>
      <c:overlay val="0"/>
      <c:spPr>
        <a:solidFill>
          <a:srgbClr val="CCFFFF"/>
        </a:solidFill>
        <a:ln w="12700">
          <a:solidFill>
            <a:schemeClr val="tx1"/>
          </a:solidFill>
        </a:ln>
      </c:sp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0.52627</cdr:x>
      <cdr:y>0.08865</cdr:y>
    </cdr:from>
    <cdr:to>
      <cdr:x>0.87963</cdr:x>
      <cdr:y>0.22718</cdr:y>
    </cdr:to>
    <cdr:sp macro="" textlink="">
      <cdr:nvSpPr>
        <cdr:cNvPr id="2" name="TextBox 1"/>
        <cdr:cNvSpPr txBox="1"/>
      </cdr:nvSpPr>
      <cdr:spPr>
        <a:xfrm xmlns:a="http://schemas.openxmlformats.org/drawingml/2006/main">
          <a:off x="4895144" y="538926"/>
          <a:ext cx="3286832" cy="842199"/>
        </a:xfrm>
        <a:prstGeom xmlns:a="http://schemas.openxmlformats.org/drawingml/2006/main" prst="rect">
          <a:avLst/>
        </a:prstGeom>
        <a:solidFill xmlns:a="http://schemas.openxmlformats.org/drawingml/2006/main">
          <a:srgbClr val="CCFFFF"/>
        </a:solidFill>
        <a:ln xmlns:a="http://schemas.openxmlformats.org/drawingml/2006/main" w="12700">
          <a:solidFill>
            <a:schemeClr val="tx1"/>
          </a:solidFill>
        </a:ln>
      </cdr:spPr>
      <cdr:txBody>
        <a:bodyPr xmlns:a="http://schemas.openxmlformats.org/drawingml/2006/main" vertOverflow="clip" wrap="none" rtlCol="0"/>
        <a:lstStyle xmlns:a="http://schemas.openxmlformats.org/drawingml/2006/main"/>
        <a:p xmlns:a="http://schemas.openxmlformats.org/drawingml/2006/main">
          <a:pPr algn="ctr"/>
          <a:r>
            <a:rPr lang="en-GB" sz="2000"/>
            <a:t>Pixham</a:t>
          </a:r>
          <a:r>
            <a:rPr lang="en-GB" sz="2000" baseline="0"/>
            <a:t> Lane Sewage Works</a:t>
          </a:r>
        </a:p>
        <a:p xmlns:a="http://schemas.openxmlformats.org/drawingml/2006/main">
          <a:pPr algn="ctr"/>
          <a:r>
            <a:rPr lang="en-GB" sz="2000" baseline="0"/>
            <a:t>Spills 2019-2021</a:t>
          </a:r>
          <a:endParaRPr lang="en-GB" sz="2000"/>
        </a:p>
      </cdr:txBody>
    </cdr:sp>
  </cdr:relSizeAnchor>
  <cdr:relSizeAnchor xmlns:cdr="http://schemas.openxmlformats.org/drawingml/2006/chartDrawing">
    <cdr:from>
      <cdr:x>0.52627</cdr:x>
      <cdr:y>0.08865</cdr:y>
    </cdr:from>
    <cdr:to>
      <cdr:x>0.87963</cdr:x>
      <cdr:y>0.22718</cdr:y>
    </cdr:to>
    <cdr:sp macro="" textlink="">
      <cdr:nvSpPr>
        <cdr:cNvPr id="3" name="TextBox 1"/>
        <cdr:cNvSpPr txBox="1"/>
      </cdr:nvSpPr>
      <cdr:spPr>
        <a:xfrm xmlns:a="http://schemas.openxmlformats.org/drawingml/2006/main">
          <a:off x="4895144" y="538926"/>
          <a:ext cx="3286832" cy="842199"/>
        </a:xfrm>
        <a:prstGeom xmlns:a="http://schemas.openxmlformats.org/drawingml/2006/main" prst="rect">
          <a:avLst/>
        </a:prstGeom>
        <a:solidFill xmlns:a="http://schemas.openxmlformats.org/drawingml/2006/main">
          <a:srgbClr val="CCFFFF"/>
        </a:solidFill>
        <a:ln xmlns:a="http://schemas.openxmlformats.org/drawingml/2006/main" w="12700">
          <a:solidFill>
            <a:schemeClr val="tx1"/>
          </a:solidFill>
        </a:ln>
      </cdr:spPr>
      <cdr:txBody>
        <a:bodyPr xmlns:a="http://schemas.openxmlformats.org/drawingml/2006/main" vertOverflow="clip" wrap="none" rtlCol="0"/>
        <a:lstStyle xmlns:a="http://schemas.openxmlformats.org/drawingml/2006/main"/>
        <a:p xmlns:a="http://schemas.openxmlformats.org/drawingml/2006/main">
          <a:pPr algn="ctr"/>
          <a:r>
            <a:rPr lang="en-GB" sz="2000"/>
            <a:t>Pixham</a:t>
          </a:r>
          <a:r>
            <a:rPr lang="en-GB" sz="2000" baseline="0"/>
            <a:t> Lane Sewage Works</a:t>
          </a:r>
        </a:p>
        <a:p xmlns:a="http://schemas.openxmlformats.org/drawingml/2006/main">
          <a:pPr algn="ctr"/>
          <a:r>
            <a:rPr lang="en-GB" sz="2000" baseline="0"/>
            <a:t>Spills 2019-2021</a:t>
          </a:r>
          <a:endParaRPr lang="en-GB" sz="20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89036D-3A1C-4214-8C7F-EEFD1DDF6D3C}" type="datetimeFigureOut">
              <a:rPr lang="en-GB" smtClean="0"/>
              <a:t>09/04/2022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BC6203-1B53-4716-A4EA-D5A474221B63}" type="slidenum">
              <a:rPr lang="en-GB" smtClean="0"/>
              <a:t>‹#›</a:t>
            </a:fld>
            <a:endParaRPr lang="en-GB"/>
          </a:p>
        </p:txBody>
      </p:sp>
    </p:spTree>
    <p:extLst>
      <p:ext uri="{BB962C8B-B14F-4D97-AF65-F5344CB8AC3E}">
        <p14:creationId xmlns:p14="http://schemas.microsoft.com/office/powerpoint/2010/main" val="105994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09FA21D-6AE5-423D-BF1F-4763C029DBC2}" type="slidenum">
              <a:rPr lang="en-GB" smtClean="0"/>
              <a:t>3</a:t>
            </a:fld>
            <a:endParaRPr lang="en-GB"/>
          </a:p>
        </p:txBody>
      </p:sp>
    </p:spTree>
    <p:extLst>
      <p:ext uri="{BB962C8B-B14F-4D97-AF65-F5344CB8AC3E}">
        <p14:creationId xmlns:p14="http://schemas.microsoft.com/office/powerpoint/2010/main" val="1940480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D05E462-AB49-4A6A-8162-77531BE6FCAB}" type="datetimeFigureOut">
              <a:rPr lang="en-GB" smtClean="0"/>
              <a:t>09/04/2022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3514027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05E462-AB49-4A6A-8162-77531BE6FCAB}" type="datetimeFigureOut">
              <a:rPr lang="en-GB" smtClean="0"/>
              <a:t>09/04/2022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382199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05E462-AB49-4A6A-8162-77531BE6FCAB}" type="datetimeFigureOut">
              <a:rPr lang="en-GB" smtClean="0"/>
              <a:t>09/04/2022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882328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D05E462-AB49-4A6A-8162-77531BE6FCAB}" type="datetimeFigureOut">
              <a:rPr lang="en-GB" smtClean="0"/>
              <a:t>09/04/2022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167357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D05E462-AB49-4A6A-8162-77531BE6FCAB}" type="datetimeFigureOut">
              <a:rPr lang="en-GB" smtClean="0"/>
              <a:t>09/04/2022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20304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D05E462-AB49-4A6A-8162-77531BE6FCAB}" type="datetimeFigureOut">
              <a:rPr lang="en-GB" smtClean="0"/>
              <a:t>09/04/2022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3294890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05E462-AB49-4A6A-8162-77531BE6FCAB}" type="datetimeFigureOut">
              <a:rPr lang="en-GB" smtClean="0"/>
              <a:t>09/04/2022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3738887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05E462-AB49-4A6A-8162-77531BE6FCAB}" type="datetimeFigureOut">
              <a:rPr lang="en-GB" smtClean="0"/>
              <a:t>09/04/2022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1214222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05E462-AB49-4A6A-8162-77531BE6FCAB}" type="datetimeFigureOut">
              <a:rPr lang="en-GB" smtClean="0"/>
              <a:t>09/04/2022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13450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05E462-AB49-4A6A-8162-77531BE6FCAB}" type="datetimeFigureOut">
              <a:rPr lang="en-GB" smtClean="0"/>
              <a:t>09/04/2022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4228391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D05E462-AB49-4A6A-8162-77531BE6FCAB}" type="datetimeFigureOut">
              <a:rPr lang="en-GB" smtClean="0"/>
              <a:t>09/04/2022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B598E6-0824-4F2F-BA10-C2923708F2C5}" type="slidenum">
              <a:rPr lang="en-GB" smtClean="0"/>
              <a:t>‹#›</a:t>
            </a:fld>
            <a:endParaRPr lang="en-GB"/>
          </a:p>
        </p:txBody>
      </p:sp>
    </p:spTree>
    <p:extLst>
      <p:ext uri="{BB962C8B-B14F-4D97-AF65-F5344CB8AC3E}">
        <p14:creationId xmlns:p14="http://schemas.microsoft.com/office/powerpoint/2010/main" val="2847726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86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05E462-AB49-4A6A-8162-77531BE6FCAB}" type="datetimeFigureOut">
              <a:rPr lang="en-GB" smtClean="0"/>
              <a:t>09/04/2022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B598E6-0824-4F2F-BA10-C2923708F2C5}" type="slidenum">
              <a:rPr lang="en-GB" smtClean="0"/>
              <a:t>‹#›</a:t>
            </a:fld>
            <a:endParaRPr lang="en-GB"/>
          </a:p>
        </p:txBody>
      </p:sp>
    </p:spTree>
    <p:extLst>
      <p:ext uri="{BB962C8B-B14F-4D97-AF65-F5344CB8AC3E}">
        <p14:creationId xmlns:p14="http://schemas.microsoft.com/office/powerpoint/2010/main" val="2965026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Sewage Treatment.</a:t>
            </a:r>
            <a:br>
              <a:rPr lang="en-GB" dirty="0"/>
            </a:br>
            <a:r>
              <a:rPr lang="en-GB" dirty="0" err="1"/>
              <a:t>Pixham</a:t>
            </a:r>
            <a:r>
              <a:rPr lang="en-GB" dirty="0"/>
              <a:t> Lane Works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8222" y="1600200"/>
            <a:ext cx="6047556" cy="4525963"/>
          </a:xfr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softEdge rad="11250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985043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46000">
              <a:srgbClr val="85C2FF">
                <a:alpha val="93000"/>
              </a:srgbClr>
            </a:gs>
            <a:gs pos="86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2400" cy="1470025"/>
          </a:xfrm>
        </p:spPr>
        <p:txBody>
          <a:bodyPr/>
          <a:lstStyle/>
          <a:p>
            <a:r>
              <a:rPr lang="en-GB" dirty="0"/>
              <a:t>Sewage Treatment.</a:t>
            </a:r>
            <a:br>
              <a:rPr lang="en-GB" dirty="0"/>
            </a:br>
            <a:r>
              <a:rPr lang="en-GB" dirty="0" err="1"/>
              <a:t>Pixham</a:t>
            </a:r>
            <a:r>
              <a:rPr lang="en-GB" dirty="0"/>
              <a:t> Lane Works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749906"/>
            <a:ext cx="5904656" cy="448784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937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ight Arrow 25"/>
          <p:cNvSpPr/>
          <p:nvPr/>
        </p:nvSpPr>
        <p:spPr>
          <a:xfrm rot="18183245">
            <a:off x="1450645" y="3136907"/>
            <a:ext cx="636164" cy="240402"/>
          </a:xfrm>
          <a:prstGeom prst="rightArrow">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9" name="Straight Arrow Connector 78"/>
          <p:cNvCxnSpPr/>
          <p:nvPr/>
        </p:nvCxnSpPr>
        <p:spPr>
          <a:xfrm flipH="1">
            <a:off x="1403648" y="1097895"/>
            <a:ext cx="1028791" cy="0"/>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67" name="Minus 66"/>
          <p:cNvSpPr/>
          <p:nvPr/>
        </p:nvSpPr>
        <p:spPr>
          <a:xfrm rot="18970985">
            <a:off x="7635062" y="3864844"/>
            <a:ext cx="819406" cy="454229"/>
          </a:xfrm>
          <a:prstGeom prst="mathMin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Down Arrow 28"/>
          <p:cNvSpPr/>
          <p:nvPr/>
        </p:nvSpPr>
        <p:spPr>
          <a:xfrm rot="18553594">
            <a:off x="2980072" y="1218227"/>
            <a:ext cx="230420" cy="1051800"/>
          </a:xfrm>
          <a:prstGeom prst="downArrow">
            <a:avLst/>
          </a:prstGeom>
          <a:solidFill>
            <a:srgbClr val="FFCC66"/>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Down Arrow 31"/>
          <p:cNvSpPr/>
          <p:nvPr/>
        </p:nvSpPr>
        <p:spPr>
          <a:xfrm rot="16026906">
            <a:off x="5741681" y="2609670"/>
            <a:ext cx="484632" cy="1890794"/>
          </a:xfrm>
          <a:prstGeom prst="down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Down Arrow 32"/>
          <p:cNvSpPr/>
          <p:nvPr/>
        </p:nvSpPr>
        <p:spPr>
          <a:xfrm rot="17692573">
            <a:off x="5788208" y="3003508"/>
            <a:ext cx="484632" cy="2117004"/>
          </a:xfrm>
          <a:prstGeom prst="down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Down Arrow 33"/>
          <p:cNvSpPr/>
          <p:nvPr/>
        </p:nvSpPr>
        <p:spPr>
          <a:xfrm rot="17402756">
            <a:off x="8394990" y="3449236"/>
            <a:ext cx="175672" cy="1056702"/>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ight Arrow 26"/>
          <p:cNvSpPr/>
          <p:nvPr/>
        </p:nvSpPr>
        <p:spPr>
          <a:xfrm rot="16860510">
            <a:off x="900667" y="2378887"/>
            <a:ext cx="1771081" cy="249840"/>
          </a:xfrm>
          <a:prstGeom prst="rightArrow">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onut 6"/>
          <p:cNvSpPr/>
          <p:nvPr/>
        </p:nvSpPr>
        <p:spPr>
          <a:xfrm>
            <a:off x="1625682" y="404664"/>
            <a:ext cx="1300168" cy="1339464"/>
          </a:xfrm>
          <a:prstGeom prst="donut">
            <a:avLst>
              <a:gd name="adj" fmla="val 10075"/>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Frame 7"/>
          <p:cNvSpPr/>
          <p:nvPr/>
        </p:nvSpPr>
        <p:spPr>
          <a:xfrm>
            <a:off x="3567024" y="1074396"/>
            <a:ext cx="1800200" cy="720080"/>
          </a:xfrm>
          <a:prstGeom prst="frame">
            <a:avLst/>
          </a:prstGeom>
          <a:solidFill>
            <a:srgbClr val="C4BD9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Frame 10"/>
          <p:cNvSpPr/>
          <p:nvPr/>
        </p:nvSpPr>
        <p:spPr>
          <a:xfrm>
            <a:off x="3568192" y="1778184"/>
            <a:ext cx="1800200" cy="720080"/>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Frame 11"/>
          <p:cNvSpPr/>
          <p:nvPr/>
        </p:nvSpPr>
        <p:spPr>
          <a:xfrm>
            <a:off x="3568192" y="2474925"/>
            <a:ext cx="1800200" cy="720080"/>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Frame 12"/>
          <p:cNvSpPr/>
          <p:nvPr/>
        </p:nvSpPr>
        <p:spPr>
          <a:xfrm>
            <a:off x="3567024" y="3159518"/>
            <a:ext cx="1800200" cy="720080"/>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Donut 13"/>
          <p:cNvSpPr/>
          <p:nvPr/>
        </p:nvSpPr>
        <p:spPr>
          <a:xfrm>
            <a:off x="1628653" y="1744128"/>
            <a:ext cx="1300168" cy="1339464"/>
          </a:xfrm>
          <a:prstGeom prst="donut">
            <a:avLst>
              <a:gd name="adj" fmla="val 10075"/>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Donut 14"/>
          <p:cNvSpPr/>
          <p:nvPr/>
        </p:nvSpPr>
        <p:spPr>
          <a:xfrm>
            <a:off x="6794864" y="2638123"/>
            <a:ext cx="1300168" cy="1339464"/>
          </a:xfrm>
          <a:prstGeom prst="donut">
            <a:avLst>
              <a:gd name="adj" fmla="val 10075"/>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Donut 15"/>
          <p:cNvSpPr/>
          <p:nvPr/>
        </p:nvSpPr>
        <p:spPr>
          <a:xfrm>
            <a:off x="6830124" y="4150136"/>
            <a:ext cx="1300168" cy="1339464"/>
          </a:xfrm>
          <a:prstGeom prst="donut">
            <a:avLst>
              <a:gd name="adj" fmla="val 10075"/>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Frame 18"/>
          <p:cNvSpPr/>
          <p:nvPr/>
        </p:nvSpPr>
        <p:spPr>
          <a:xfrm>
            <a:off x="1693442" y="5506494"/>
            <a:ext cx="593916" cy="598011"/>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Frame 19"/>
          <p:cNvSpPr/>
          <p:nvPr/>
        </p:nvSpPr>
        <p:spPr>
          <a:xfrm>
            <a:off x="1693442" y="4343478"/>
            <a:ext cx="593916" cy="598011"/>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Frame 20"/>
          <p:cNvSpPr/>
          <p:nvPr/>
        </p:nvSpPr>
        <p:spPr>
          <a:xfrm>
            <a:off x="1693442" y="4918295"/>
            <a:ext cx="593916" cy="598011"/>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2" name="Frame 21"/>
          <p:cNvSpPr/>
          <p:nvPr/>
        </p:nvSpPr>
        <p:spPr>
          <a:xfrm>
            <a:off x="2798324" y="3792953"/>
            <a:ext cx="593916" cy="550526"/>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Flowchart: Process 22"/>
          <p:cNvSpPr/>
          <p:nvPr/>
        </p:nvSpPr>
        <p:spPr>
          <a:xfrm>
            <a:off x="245593" y="6411852"/>
            <a:ext cx="1439229" cy="76581"/>
          </a:xfrm>
          <a:prstGeom prst="flowChartProcess">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6200000">
            <a:off x="87496" y="4762542"/>
            <a:ext cx="3056303" cy="242317"/>
          </a:xfrm>
          <a:prstGeom prst="rightArrow">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Down Arrow 30"/>
          <p:cNvSpPr/>
          <p:nvPr/>
        </p:nvSpPr>
        <p:spPr>
          <a:xfrm rot="16379438">
            <a:off x="3101952" y="2176994"/>
            <a:ext cx="270131" cy="649138"/>
          </a:xfrm>
          <a:prstGeom prst="downArrow">
            <a:avLst/>
          </a:prstGeom>
          <a:solidFill>
            <a:srgbClr val="FFCC66"/>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ounded Rectangle 36"/>
          <p:cNvSpPr/>
          <p:nvPr/>
        </p:nvSpPr>
        <p:spPr>
          <a:xfrm>
            <a:off x="539552" y="6175802"/>
            <a:ext cx="569671" cy="548680"/>
          </a:xfrm>
          <a:prstGeom prst="round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6603302" y="1954577"/>
            <a:ext cx="1753813" cy="646331"/>
          </a:xfrm>
          <a:prstGeom prst="rect">
            <a:avLst/>
          </a:prstGeom>
          <a:solidFill>
            <a:srgbClr val="FFFF00"/>
          </a:solidFill>
          <a:ln w="28575">
            <a:solidFill>
              <a:schemeClr val="tx1"/>
            </a:solidFill>
          </a:ln>
        </p:spPr>
        <p:txBody>
          <a:bodyPr wrap="none" rtlCol="0">
            <a:spAutoFit/>
          </a:bodyPr>
          <a:lstStyle/>
          <a:p>
            <a:pPr algn="ctr"/>
            <a:r>
              <a:rPr lang="en-GB" dirty="0"/>
              <a:t>Final settlement </a:t>
            </a:r>
          </a:p>
          <a:p>
            <a:pPr algn="ctr"/>
            <a:r>
              <a:rPr lang="en-GB" dirty="0"/>
              <a:t>Tanks</a:t>
            </a:r>
          </a:p>
        </p:txBody>
      </p:sp>
      <p:sp>
        <p:nvSpPr>
          <p:cNvPr id="40" name="TextBox 39"/>
          <p:cNvSpPr txBox="1"/>
          <p:nvPr/>
        </p:nvSpPr>
        <p:spPr>
          <a:xfrm>
            <a:off x="3669346" y="504105"/>
            <a:ext cx="1561902" cy="369332"/>
          </a:xfrm>
          <a:prstGeom prst="rect">
            <a:avLst/>
          </a:prstGeom>
          <a:solidFill>
            <a:srgbClr val="FFFF00"/>
          </a:solidFill>
          <a:ln w="28575">
            <a:solidFill>
              <a:schemeClr val="tx1"/>
            </a:solidFill>
          </a:ln>
        </p:spPr>
        <p:txBody>
          <a:bodyPr wrap="none" rtlCol="0">
            <a:spAutoFit/>
          </a:bodyPr>
          <a:lstStyle/>
          <a:p>
            <a:r>
              <a:rPr lang="en-GB" dirty="0"/>
              <a:t>Aeration Tanks</a:t>
            </a:r>
          </a:p>
        </p:txBody>
      </p:sp>
      <p:cxnSp>
        <p:nvCxnSpPr>
          <p:cNvPr id="50" name="Straight Arrow Connector 49"/>
          <p:cNvCxnSpPr/>
          <p:nvPr/>
        </p:nvCxnSpPr>
        <p:spPr>
          <a:xfrm flipV="1">
            <a:off x="1403648" y="332656"/>
            <a:ext cx="0" cy="2081204"/>
          </a:xfrm>
          <a:prstGeom prst="straightConnector1">
            <a:avLst/>
          </a:prstGeom>
          <a:ln w="76200">
            <a:solidFill>
              <a:schemeClr val="accent2"/>
            </a:solidFill>
            <a:tailEnd type="arrow"/>
          </a:ln>
        </p:spPr>
        <p:style>
          <a:lnRef idx="1">
            <a:schemeClr val="dk1"/>
          </a:lnRef>
          <a:fillRef idx="0">
            <a:schemeClr val="dk1"/>
          </a:fillRef>
          <a:effectRef idx="0">
            <a:schemeClr val="dk1"/>
          </a:effectRef>
          <a:fontRef idx="minor">
            <a:schemeClr val="tx1"/>
          </a:fontRef>
        </p:style>
      </p:cxnSp>
      <p:sp>
        <p:nvSpPr>
          <p:cNvPr id="41" name="TextBox 40"/>
          <p:cNvSpPr txBox="1"/>
          <p:nvPr/>
        </p:nvSpPr>
        <p:spPr>
          <a:xfrm>
            <a:off x="570429" y="895053"/>
            <a:ext cx="916789" cy="646331"/>
          </a:xfrm>
          <a:prstGeom prst="rect">
            <a:avLst/>
          </a:prstGeom>
          <a:solidFill>
            <a:srgbClr val="FFFF00"/>
          </a:solidFill>
          <a:ln w="28575">
            <a:solidFill>
              <a:schemeClr val="tx1"/>
            </a:solidFill>
          </a:ln>
        </p:spPr>
        <p:txBody>
          <a:bodyPr wrap="none" rtlCol="0">
            <a:spAutoFit/>
          </a:bodyPr>
          <a:lstStyle/>
          <a:p>
            <a:r>
              <a:rPr lang="en-GB" dirty="0"/>
              <a:t>Primary</a:t>
            </a:r>
          </a:p>
          <a:p>
            <a:pPr algn="ctr"/>
            <a:r>
              <a:rPr lang="en-GB" dirty="0"/>
              <a:t>Tanks</a:t>
            </a:r>
          </a:p>
        </p:txBody>
      </p:sp>
      <p:cxnSp>
        <p:nvCxnSpPr>
          <p:cNvPr id="55" name="Straight Arrow Connector 54"/>
          <p:cNvCxnSpPr/>
          <p:nvPr/>
        </p:nvCxnSpPr>
        <p:spPr>
          <a:xfrm>
            <a:off x="1456185" y="332656"/>
            <a:ext cx="4320480" cy="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685631" y="244947"/>
            <a:ext cx="38497" cy="5160424"/>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63" name="Curved Left Arrow 62"/>
          <p:cNvSpPr/>
          <p:nvPr/>
        </p:nvSpPr>
        <p:spPr>
          <a:xfrm rot="6608315">
            <a:off x="5814586" y="3237015"/>
            <a:ext cx="931056" cy="2575762"/>
          </a:xfrm>
          <a:prstGeom prst="curvedLef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5" name="Curved Right Arrow 64"/>
          <p:cNvSpPr/>
          <p:nvPr/>
        </p:nvSpPr>
        <p:spPr>
          <a:xfrm rot="5011273">
            <a:off x="6011016" y="2132180"/>
            <a:ext cx="731520" cy="2340525"/>
          </a:xfrm>
          <a:prstGeom prst="curv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8" name="TextBox 67"/>
          <p:cNvSpPr txBox="1"/>
          <p:nvPr/>
        </p:nvSpPr>
        <p:spPr>
          <a:xfrm>
            <a:off x="8289222" y="3428582"/>
            <a:ext cx="818173" cy="369332"/>
          </a:xfrm>
          <a:prstGeom prst="rect">
            <a:avLst/>
          </a:prstGeom>
          <a:solidFill>
            <a:srgbClr val="FFFF00"/>
          </a:solidFill>
          <a:ln w="28575">
            <a:solidFill>
              <a:schemeClr val="tx1"/>
            </a:solidFill>
          </a:ln>
        </p:spPr>
        <p:txBody>
          <a:bodyPr wrap="none" rtlCol="0">
            <a:spAutoFit/>
          </a:bodyPr>
          <a:lstStyle/>
          <a:p>
            <a:r>
              <a:rPr lang="en-GB" dirty="0"/>
              <a:t>Outfall</a:t>
            </a:r>
          </a:p>
        </p:txBody>
      </p:sp>
      <p:sp>
        <p:nvSpPr>
          <p:cNvPr id="70" name="TextBox 69"/>
          <p:cNvSpPr txBox="1"/>
          <p:nvPr/>
        </p:nvSpPr>
        <p:spPr>
          <a:xfrm>
            <a:off x="4806516" y="4826277"/>
            <a:ext cx="1045735" cy="369332"/>
          </a:xfrm>
          <a:prstGeom prst="rect">
            <a:avLst/>
          </a:prstGeom>
          <a:solidFill>
            <a:srgbClr val="FFFF00"/>
          </a:solidFill>
          <a:ln w="28575">
            <a:solidFill>
              <a:schemeClr val="tx1"/>
            </a:solidFill>
          </a:ln>
        </p:spPr>
        <p:txBody>
          <a:bodyPr wrap="none" rtlCol="0">
            <a:spAutoFit/>
          </a:bodyPr>
          <a:lstStyle/>
          <a:p>
            <a:r>
              <a:rPr lang="en-GB" dirty="0"/>
              <a:t>Digesters</a:t>
            </a:r>
          </a:p>
        </p:txBody>
      </p:sp>
      <p:sp>
        <p:nvSpPr>
          <p:cNvPr id="71" name="TextBox 70"/>
          <p:cNvSpPr txBox="1"/>
          <p:nvPr/>
        </p:nvSpPr>
        <p:spPr>
          <a:xfrm>
            <a:off x="2555776" y="4946477"/>
            <a:ext cx="1322863" cy="369332"/>
          </a:xfrm>
          <a:prstGeom prst="rect">
            <a:avLst/>
          </a:prstGeom>
          <a:solidFill>
            <a:srgbClr val="FFFF00"/>
          </a:solidFill>
          <a:ln w="28575">
            <a:solidFill>
              <a:schemeClr val="tx1"/>
            </a:solidFill>
          </a:ln>
        </p:spPr>
        <p:txBody>
          <a:bodyPr wrap="none" rtlCol="0">
            <a:spAutoFit/>
          </a:bodyPr>
          <a:lstStyle/>
          <a:p>
            <a:r>
              <a:rPr lang="en-GB" dirty="0"/>
              <a:t>Storm Tanks</a:t>
            </a:r>
          </a:p>
        </p:txBody>
      </p:sp>
      <p:sp>
        <p:nvSpPr>
          <p:cNvPr id="72" name="TextBox 71"/>
          <p:cNvSpPr txBox="1"/>
          <p:nvPr/>
        </p:nvSpPr>
        <p:spPr>
          <a:xfrm>
            <a:off x="495515" y="5383276"/>
            <a:ext cx="870944" cy="646331"/>
          </a:xfrm>
          <a:prstGeom prst="rect">
            <a:avLst/>
          </a:prstGeom>
          <a:solidFill>
            <a:srgbClr val="FFFF00"/>
          </a:solidFill>
          <a:ln w="28575">
            <a:solidFill>
              <a:schemeClr val="tx1"/>
            </a:solidFill>
          </a:ln>
        </p:spPr>
        <p:txBody>
          <a:bodyPr wrap="none" rtlCol="0">
            <a:spAutoFit/>
          </a:bodyPr>
          <a:lstStyle/>
          <a:p>
            <a:r>
              <a:rPr lang="en-GB" dirty="0"/>
              <a:t>Screen </a:t>
            </a:r>
          </a:p>
          <a:p>
            <a:r>
              <a:rPr lang="en-GB" dirty="0"/>
              <a:t>House</a:t>
            </a:r>
          </a:p>
        </p:txBody>
      </p:sp>
      <p:cxnSp>
        <p:nvCxnSpPr>
          <p:cNvPr id="75" name="Straight Arrow Connector 74"/>
          <p:cNvCxnSpPr/>
          <p:nvPr/>
        </p:nvCxnSpPr>
        <p:spPr>
          <a:xfrm flipH="1">
            <a:off x="1403648" y="2413860"/>
            <a:ext cx="955124" cy="0"/>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196400" y="274482"/>
            <a:ext cx="2501908" cy="646331"/>
          </a:xfrm>
          <a:prstGeom prst="rect">
            <a:avLst/>
          </a:prstGeom>
          <a:solidFill>
            <a:srgbClr val="FFC000"/>
          </a:solidFill>
          <a:ln w="38100">
            <a:solidFill>
              <a:schemeClr val="tx1"/>
            </a:solidFill>
          </a:ln>
        </p:spPr>
        <p:txBody>
          <a:bodyPr wrap="square">
            <a:spAutoFit/>
          </a:bodyPr>
          <a:lstStyle/>
          <a:p>
            <a:pPr algn="ctr"/>
            <a:r>
              <a:rPr lang="en-GB" dirty="0"/>
              <a:t>Sewage Treatment.</a:t>
            </a:r>
            <a:br>
              <a:rPr lang="en-GB" dirty="0"/>
            </a:br>
            <a:r>
              <a:rPr lang="en-GB" dirty="0" err="1"/>
              <a:t>Pixham</a:t>
            </a:r>
            <a:r>
              <a:rPr lang="en-GB" dirty="0"/>
              <a:t> Lane Works</a:t>
            </a:r>
          </a:p>
        </p:txBody>
      </p:sp>
      <p:sp>
        <p:nvSpPr>
          <p:cNvPr id="3" name="Flowchart: Magnetic Disk 2"/>
          <p:cNvSpPr/>
          <p:nvPr/>
        </p:nvSpPr>
        <p:spPr>
          <a:xfrm>
            <a:off x="5741558" y="6009094"/>
            <a:ext cx="493256" cy="61264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lowchart: Magnetic Disk 44"/>
          <p:cNvSpPr/>
          <p:nvPr/>
        </p:nvSpPr>
        <p:spPr>
          <a:xfrm>
            <a:off x="5048599" y="6009094"/>
            <a:ext cx="493256" cy="61264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lowchart: Magnetic Disk 45"/>
          <p:cNvSpPr/>
          <p:nvPr/>
        </p:nvSpPr>
        <p:spPr>
          <a:xfrm>
            <a:off x="5381788" y="5369231"/>
            <a:ext cx="493256" cy="61264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gular Pentagon 3"/>
          <p:cNvSpPr/>
          <p:nvPr/>
        </p:nvSpPr>
        <p:spPr>
          <a:xfrm rot="5400000">
            <a:off x="1606670" y="6173585"/>
            <a:ext cx="419779" cy="476535"/>
          </a:xfrm>
          <a:prstGeom prst="pen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2167079" y="6201963"/>
            <a:ext cx="928203" cy="369332"/>
          </a:xfrm>
          <a:prstGeom prst="rect">
            <a:avLst/>
          </a:prstGeom>
          <a:solidFill>
            <a:srgbClr val="FFFF00"/>
          </a:solidFill>
          <a:ln w="28575">
            <a:solidFill>
              <a:schemeClr val="tx1"/>
            </a:solidFill>
          </a:ln>
        </p:spPr>
        <p:txBody>
          <a:bodyPr wrap="none">
            <a:spAutoFit/>
          </a:bodyPr>
          <a:lstStyle/>
          <a:p>
            <a:r>
              <a:rPr lang="en-GB" dirty="0" err="1"/>
              <a:t>Detritor</a:t>
            </a:r>
            <a:endParaRPr lang="en-GB" dirty="0"/>
          </a:p>
        </p:txBody>
      </p:sp>
      <p:pic>
        <p:nvPicPr>
          <p:cNvPr id="47" name="Picture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cxnSp>
        <p:nvCxnSpPr>
          <p:cNvPr id="17" name="Straight Connector 16"/>
          <p:cNvCxnSpPr>
            <a:stCxn id="22" idx="3"/>
            <a:endCxn id="67" idx="3"/>
          </p:cNvCxnSpPr>
          <p:nvPr/>
        </p:nvCxnSpPr>
        <p:spPr>
          <a:xfrm flipV="1">
            <a:off x="3392240" y="4053415"/>
            <a:ext cx="4615541" cy="14801"/>
          </a:xfrm>
          <a:prstGeom prst="line">
            <a:avLst/>
          </a:prstGeom>
          <a:ln w="76200">
            <a:solidFill>
              <a:srgbClr val="FF0000"/>
            </a:solidFill>
          </a:ln>
        </p:spPr>
        <p:style>
          <a:lnRef idx="1">
            <a:schemeClr val="accent4"/>
          </a:lnRef>
          <a:fillRef idx="0">
            <a:schemeClr val="accent4"/>
          </a:fillRef>
          <a:effectRef idx="0">
            <a:schemeClr val="accent4"/>
          </a:effectRef>
          <a:fontRef idx="minor">
            <a:schemeClr val="tx1"/>
          </a:fontRef>
        </p:style>
      </p:cxnSp>
      <p:sp>
        <p:nvSpPr>
          <p:cNvPr id="48" name="Frame 47"/>
          <p:cNvSpPr/>
          <p:nvPr/>
        </p:nvSpPr>
        <p:spPr>
          <a:xfrm>
            <a:off x="1692088" y="3773667"/>
            <a:ext cx="593916" cy="559496"/>
          </a:xfrm>
          <a:prstGeom prst="fram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39" name="Straight Connector 38"/>
          <p:cNvCxnSpPr/>
          <p:nvPr/>
        </p:nvCxnSpPr>
        <p:spPr>
          <a:xfrm>
            <a:off x="2286004" y="4071422"/>
            <a:ext cx="515491" cy="320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851330" y="3894413"/>
            <a:ext cx="301686" cy="369332"/>
          </a:xfrm>
          <a:prstGeom prst="rect">
            <a:avLst/>
          </a:prstGeom>
          <a:noFill/>
        </p:spPr>
        <p:txBody>
          <a:bodyPr wrap="none" rtlCol="0">
            <a:spAutoFit/>
          </a:bodyPr>
          <a:lstStyle/>
          <a:p>
            <a:r>
              <a:rPr lang="en-GB" dirty="0"/>
              <a:t>4</a:t>
            </a:r>
          </a:p>
        </p:txBody>
      </p:sp>
      <p:sp>
        <p:nvSpPr>
          <p:cNvPr id="64" name="TextBox 63"/>
          <p:cNvSpPr txBox="1"/>
          <p:nvPr/>
        </p:nvSpPr>
        <p:spPr>
          <a:xfrm>
            <a:off x="2944439" y="3889962"/>
            <a:ext cx="301686" cy="369332"/>
          </a:xfrm>
          <a:prstGeom prst="rect">
            <a:avLst/>
          </a:prstGeom>
          <a:noFill/>
        </p:spPr>
        <p:txBody>
          <a:bodyPr wrap="none" rtlCol="0">
            <a:spAutoFit/>
          </a:bodyPr>
          <a:lstStyle/>
          <a:p>
            <a:r>
              <a:rPr lang="en-GB" dirty="0"/>
              <a:t>5</a:t>
            </a:r>
          </a:p>
        </p:txBody>
      </p:sp>
      <p:sp>
        <p:nvSpPr>
          <p:cNvPr id="73" name="TextBox 72"/>
          <p:cNvSpPr txBox="1"/>
          <p:nvPr/>
        </p:nvSpPr>
        <p:spPr>
          <a:xfrm>
            <a:off x="1848909" y="4456275"/>
            <a:ext cx="292334" cy="369332"/>
          </a:xfrm>
          <a:prstGeom prst="rect">
            <a:avLst/>
          </a:prstGeom>
          <a:noFill/>
        </p:spPr>
        <p:txBody>
          <a:bodyPr wrap="square" rtlCol="0">
            <a:spAutoFit/>
          </a:bodyPr>
          <a:lstStyle/>
          <a:p>
            <a:r>
              <a:rPr lang="en-GB" dirty="0"/>
              <a:t>3</a:t>
            </a:r>
          </a:p>
        </p:txBody>
      </p:sp>
      <p:sp>
        <p:nvSpPr>
          <p:cNvPr id="74" name="TextBox 73"/>
          <p:cNvSpPr txBox="1"/>
          <p:nvPr/>
        </p:nvSpPr>
        <p:spPr>
          <a:xfrm>
            <a:off x="1844233" y="5036039"/>
            <a:ext cx="292334" cy="369332"/>
          </a:xfrm>
          <a:prstGeom prst="rect">
            <a:avLst/>
          </a:prstGeom>
          <a:noFill/>
        </p:spPr>
        <p:txBody>
          <a:bodyPr wrap="square" rtlCol="0">
            <a:spAutoFit/>
          </a:bodyPr>
          <a:lstStyle/>
          <a:p>
            <a:r>
              <a:rPr lang="en-GB" dirty="0"/>
              <a:t>2</a:t>
            </a:r>
          </a:p>
        </p:txBody>
      </p:sp>
      <p:sp>
        <p:nvSpPr>
          <p:cNvPr id="53" name="Rectangle 52"/>
          <p:cNvSpPr/>
          <p:nvPr/>
        </p:nvSpPr>
        <p:spPr>
          <a:xfrm>
            <a:off x="1836081" y="5643843"/>
            <a:ext cx="301686" cy="369332"/>
          </a:xfrm>
          <a:prstGeom prst="rect">
            <a:avLst/>
          </a:prstGeom>
        </p:spPr>
        <p:txBody>
          <a:bodyPr wrap="none">
            <a:spAutoFit/>
          </a:bodyPr>
          <a:lstStyle/>
          <a:p>
            <a:r>
              <a:rPr lang="en-GB" dirty="0"/>
              <a:t>1</a:t>
            </a:r>
          </a:p>
        </p:txBody>
      </p:sp>
    </p:spTree>
    <p:extLst>
      <p:ext uri="{BB962C8B-B14F-4D97-AF65-F5344CB8AC3E}">
        <p14:creationId xmlns:p14="http://schemas.microsoft.com/office/powerpoint/2010/main" val="2988344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Screening</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3848" y="1988840"/>
            <a:ext cx="2103289" cy="264358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88640"/>
            <a:ext cx="2664505" cy="20251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7230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Screening</a:t>
            </a:r>
          </a:p>
        </p:txBody>
      </p:sp>
      <p:sp>
        <p:nvSpPr>
          <p:cNvPr id="3" name="Content Placeholder 2"/>
          <p:cNvSpPr>
            <a:spLocks noGrp="1"/>
          </p:cNvSpPr>
          <p:nvPr>
            <p:ph idx="1"/>
          </p:nvPr>
        </p:nvSpPr>
        <p:spPr/>
        <p:txBody>
          <a:bodyPr>
            <a:normAutofit/>
          </a:bodyPr>
          <a:lstStyle/>
          <a:p>
            <a:r>
              <a:rPr lang="en-GB" sz="3000" dirty="0"/>
              <a:t>When wastewater enters the treatment works, it will pass through a bar screen which removes the larger solids that are put through a </a:t>
            </a:r>
            <a:r>
              <a:rPr lang="en-GB" sz="3000" dirty="0" err="1"/>
              <a:t>maserator</a:t>
            </a:r>
            <a:r>
              <a:rPr lang="en-GB" sz="3000" dirty="0"/>
              <a:t>, which reduces the size of the larger particles.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129005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a:t>Detritor</a:t>
            </a:r>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71800" y="2708920"/>
            <a:ext cx="3394981" cy="164899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88640"/>
            <a:ext cx="2664505" cy="20251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798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a:t>Detritor</a:t>
            </a:r>
            <a:endParaRPr lang="en-GB" dirty="0"/>
          </a:p>
        </p:txBody>
      </p:sp>
      <p:sp>
        <p:nvSpPr>
          <p:cNvPr id="3" name="Content Placeholder 2"/>
          <p:cNvSpPr>
            <a:spLocks noGrp="1"/>
          </p:cNvSpPr>
          <p:nvPr>
            <p:ph idx="1"/>
          </p:nvPr>
        </p:nvSpPr>
        <p:spPr/>
        <p:txBody>
          <a:bodyPr>
            <a:normAutofit fontScale="92500" lnSpcReduction="20000"/>
          </a:bodyPr>
          <a:lstStyle/>
          <a:p>
            <a:pPr fontAlgn="base"/>
            <a:r>
              <a:rPr lang="en-GB" dirty="0" err="1"/>
              <a:t>Detritor’s</a:t>
            </a:r>
            <a:r>
              <a:rPr lang="en-GB" dirty="0"/>
              <a:t> are a set of equipment that collectively remove fine grits from the influent stream. The equipment is an integral part of most Sewage Treatment Plants (STP), irrespective of the secondary treatment process. </a:t>
            </a:r>
          </a:p>
          <a:p>
            <a:pPr fontAlgn="base"/>
            <a:endParaRPr lang="en-GB" dirty="0"/>
          </a:p>
          <a:p>
            <a:pPr fontAlgn="base"/>
            <a:r>
              <a:rPr lang="en-GB" dirty="0"/>
              <a:t>The </a:t>
            </a:r>
            <a:r>
              <a:rPr lang="en-GB" dirty="0" err="1"/>
              <a:t>detritor</a:t>
            </a:r>
            <a:r>
              <a:rPr lang="en-GB" dirty="0"/>
              <a:t> is placed after a fine screen. In this stage, the heavy suspended solids such as silt, gravel, and other such items are forced to settle in the basin by dropping the velocity below the critical flow velocity.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570268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Storm tanks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5838" y="1563992"/>
            <a:ext cx="3962386" cy="366520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5718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Storm tanks</a:t>
            </a:r>
          </a:p>
        </p:txBody>
      </p:sp>
      <p:sp>
        <p:nvSpPr>
          <p:cNvPr id="3" name="Content Placeholder 2"/>
          <p:cNvSpPr>
            <a:spLocks noGrp="1"/>
          </p:cNvSpPr>
          <p:nvPr>
            <p:ph idx="1"/>
          </p:nvPr>
        </p:nvSpPr>
        <p:spPr/>
        <p:txBody>
          <a:bodyPr>
            <a:normAutofit lnSpcReduction="10000"/>
          </a:bodyPr>
          <a:lstStyle/>
          <a:p>
            <a:r>
              <a:rPr lang="en-GB" dirty="0"/>
              <a:t>Five tanks are in place and are designed to take the excess when the flow into the works backs up from the primary tank feed channels. The back up overflows into the tanks.</a:t>
            </a:r>
          </a:p>
          <a:p>
            <a:r>
              <a:rPr lang="en-GB" dirty="0"/>
              <a:t>The tanks can emptied back into the system when the flow subsides at a later time.</a:t>
            </a:r>
          </a:p>
          <a:p>
            <a:r>
              <a:rPr lang="en-GB" dirty="0"/>
              <a:t>An overflow from tank five will go into the River Mole mixed with final settlement tank flow before the outfall</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4194637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417638"/>
          </a:xfrm>
        </p:spPr>
        <p:txBody>
          <a:bodyPr>
            <a:normAutofit fontScale="90000"/>
          </a:bodyPr>
          <a:lstStyle/>
          <a:p>
            <a:r>
              <a:rPr lang="en-GB" dirty="0"/>
              <a:t>Primary </a:t>
            </a:r>
            <a:br>
              <a:rPr lang="en-GB" dirty="0"/>
            </a:br>
            <a:r>
              <a:rPr lang="en-GB" dirty="0"/>
              <a:t>settlement tanks</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3848" y="1592392"/>
            <a:ext cx="3168352" cy="394242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88640"/>
            <a:ext cx="2664505" cy="20251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1461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Primary settlement tanks</a:t>
            </a:r>
          </a:p>
        </p:txBody>
      </p:sp>
      <p:sp>
        <p:nvSpPr>
          <p:cNvPr id="3" name="Content Placeholder 2"/>
          <p:cNvSpPr>
            <a:spLocks noGrp="1"/>
          </p:cNvSpPr>
          <p:nvPr>
            <p:ph idx="1"/>
          </p:nvPr>
        </p:nvSpPr>
        <p:spPr/>
        <p:txBody>
          <a:bodyPr>
            <a:normAutofit fontScale="92500" lnSpcReduction="20000"/>
          </a:bodyPr>
          <a:lstStyle/>
          <a:p>
            <a:pPr fontAlgn="base"/>
            <a:r>
              <a:rPr lang="en-GB" dirty="0"/>
              <a:t>Wastewater still contains organic solid matter – otherwise known as human waste. To separate the waste from the water it is channelled into two settlement tanks, where solids sink to the bottom. The settled solids becomes ‘sludge’. Large arms or scrapers help to push the sludge towards the centre, where it is then pumped away for further treatment.</a:t>
            </a:r>
          </a:p>
          <a:p>
            <a:pPr fontAlgn="base"/>
            <a:r>
              <a:rPr lang="en-GB" dirty="0"/>
              <a:t>The cleaner water passes over a wall near the top of the tank ready for the next stage of the treatment process.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712764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Primary settlement tanks</a:t>
            </a:r>
          </a:p>
        </p:txBody>
      </p:sp>
      <p:sp>
        <p:nvSpPr>
          <p:cNvPr id="3" name="Content Placeholder 2"/>
          <p:cNvSpPr>
            <a:spLocks noGrp="1"/>
          </p:cNvSpPr>
          <p:nvPr>
            <p:ph idx="1"/>
          </p:nvPr>
        </p:nvSpPr>
        <p:spPr/>
        <p:txBody>
          <a:bodyPr/>
          <a:lstStyle/>
          <a:p>
            <a:r>
              <a:rPr lang="en-GB" dirty="0"/>
              <a:t>The Primary Settlement or sedimentation tanks are designed to reduce the velocity of the wastewater flow, allowing heavier organic solids (called raw sludge) to settle.</a:t>
            </a:r>
          </a:p>
          <a:p>
            <a:pPr marL="0" indent="0">
              <a:buNone/>
            </a:pPr>
            <a:endParaRPr lang="en-GB" dirty="0"/>
          </a:p>
          <a:p>
            <a:r>
              <a:rPr lang="en-GB" dirty="0"/>
              <a:t>Typically, 90 – 95% of the settleable solids will settle out during primary treatment.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60274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Drawing off sludge</a:t>
            </a:r>
          </a:p>
        </p:txBody>
      </p:sp>
      <p:sp>
        <p:nvSpPr>
          <p:cNvPr id="3" name="Content Placeholder 2"/>
          <p:cNvSpPr>
            <a:spLocks noGrp="1"/>
          </p:cNvSpPr>
          <p:nvPr>
            <p:ph idx="1"/>
          </p:nvPr>
        </p:nvSpPr>
        <p:spPr/>
        <p:txBody>
          <a:bodyPr/>
          <a:lstStyle/>
          <a:p>
            <a:pPr fontAlgn="base"/>
            <a:r>
              <a:rPr lang="en-GB" dirty="0"/>
              <a:t>The settled solids is described as ‘sludge’. Large arms or scrapers help to push the sludge towards the centre, where it’s then pumped away for further treatment.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442494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542351"/>
            <a:ext cx="7056784" cy="1143000"/>
          </a:xfrm>
        </p:spPr>
        <p:txBody>
          <a:bodyPr>
            <a:normAutofit fontScale="90000"/>
          </a:bodyPr>
          <a:lstStyle/>
          <a:p>
            <a:r>
              <a:rPr lang="en-GB" dirty="0"/>
              <a:t>Activated sludge </a:t>
            </a:r>
            <a:br>
              <a:rPr lang="en-GB" dirty="0"/>
            </a:br>
            <a:r>
              <a:rPr lang="en-GB" dirty="0"/>
              <a:t>aeration tanks</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5856" y="2348880"/>
            <a:ext cx="2686918" cy="321615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88640"/>
            <a:ext cx="2664505" cy="20251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6433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Activated sludge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772816"/>
            <a:ext cx="6048671" cy="403244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676190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b="1" dirty="0"/>
            </a:br>
            <a:r>
              <a:rPr lang="en-GB" dirty="0"/>
              <a:t>What is activated sludge process?</a:t>
            </a:r>
            <a:br>
              <a:rPr lang="en-GB" dirty="0"/>
            </a:br>
            <a:endParaRPr lang="en-GB" dirty="0"/>
          </a:p>
        </p:txBody>
      </p:sp>
      <p:sp>
        <p:nvSpPr>
          <p:cNvPr id="3" name="Content Placeholder 2"/>
          <p:cNvSpPr>
            <a:spLocks noGrp="1"/>
          </p:cNvSpPr>
          <p:nvPr>
            <p:ph idx="1"/>
          </p:nvPr>
        </p:nvSpPr>
        <p:spPr/>
        <p:txBody>
          <a:bodyPr/>
          <a:lstStyle/>
          <a:p>
            <a:r>
              <a:rPr lang="en-GB" dirty="0"/>
              <a:t>The Activated Sludge Process (ASP) is a sewage treatment process in which air or oxygen is blown into raw, unsettled sewage to smash the solids and develop a biological 'soup' which digests the organic content and pollutants in the sewage.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328324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b="1" dirty="0"/>
            </a:br>
            <a:r>
              <a:rPr lang="en-GB" dirty="0"/>
              <a:t>The activated sludge process</a:t>
            </a:r>
            <a:br>
              <a:rPr lang="en-GB" b="1" dirty="0"/>
            </a:br>
            <a:endParaRPr lang="en-GB" dirty="0"/>
          </a:p>
        </p:txBody>
      </p:sp>
      <p:sp>
        <p:nvSpPr>
          <p:cNvPr id="3" name="Content Placeholder 2"/>
          <p:cNvSpPr>
            <a:spLocks noGrp="1"/>
          </p:cNvSpPr>
          <p:nvPr>
            <p:ph idx="1"/>
          </p:nvPr>
        </p:nvSpPr>
        <p:spPr/>
        <p:txBody>
          <a:bodyPr>
            <a:normAutofit fontScale="92500" lnSpcReduction="20000"/>
          </a:bodyPr>
          <a:lstStyle/>
          <a:p>
            <a:pPr fontAlgn="base"/>
            <a:r>
              <a:rPr lang="en-GB" dirty="0"/>
              <a:t>Although the  visible bits of sludge have been removed,  the process needs to take out some of the smaller and sometimes invisible organisms as well.</a:t>
            </a:r>
          </a:p>
          <a:p>
            <a:pPr fontAlgn="base"/>
            <a:r>
              <a:rPr lang="en-GB" dirty="0"/>
              <a:t>At this sewage treatment works, the wastewater is put into rectangular tanks called ‘aeration lanes’, which pump air into the water. This encourages the useful bacteria to break down and eat the harmful bacteria. The more the useful bacteria eat, the more they grow and multiply, until all the nasty bugs have gone.</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11930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activated sludge process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556792"/>
            <a:ext cx="6552728" cy="482280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1150" y="3041650"/>
            <a:ext cx="90170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89858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Digesters</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16325" y="3015456"/>
            <a:ext cx="2076450" cy="17526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674325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Digesters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268760"/>
            <a:ext cx="6624736" cy="446760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573861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Digesters</a:t>
            </a:r>
          </a:p>
        </p:txBody>
      </p:sp>
      <p:sp>
        <p:nvSpPr>
          <p:cNvPr id="3" name="Content Placeholder 2"/>
          <p:cNvSpPr>
            <a:spLocks noGrp="1"/>
          </p:cNvSpPr>
          <p:nvPr>
            <p:ph idx="1"/>
          </p:nvPr>
        </p:nvSpPr>
        <p:spPr/>
        <p:txBody>
          <a:bodyPr>
            <a:normAutofit fontScale="92500" lnSpcReduction="10000"/>
          </a:bodyPr>
          <a:lstStyle/>
          <a:p>
            <a:pPr fontAlgn="base"/>
            <a:r>
              <a:rPr lang="en-GB" sz="3000" dirty="0"/>
              <a:t>The sludge collected at the start of the process is treated so that it can put it to good use. It will be recycled, most of it to agricultural land for farmers to use as fertiliser, but it can also use it to generate energy. This in several different ways:</a:t>
            </a:r>
          </a:p>
          <a:p>
            <a:pPr fontAlgn="base"/>
            <a:r>
              <a:rPr lang="en-GB" sz="3000" dirty="0"/>
              <a:t>The works will treat the sludge using a process called ‘anaerobic digestion’. This heats the sludge up to high temperatures, encouraging the bacteria inside to break down the waste. This creates biogas that can be burned to create heat and in turn can create electricity.</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455089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332656"/>
            <a:ext cx="8229600" cy="1143000"/>
          </a:xfrm>
        </p:spPr>
        <p:txBody>
          <a:bodyPr>
            <a:normAutofit fontScale="90000"/>
          </a:bodyPr>
          <a:lstStyle/>
          <a:p>
            <a:r>
              <a:rPr lang="en-GB" dirty="0"/>
              <a:t>Final </a:t>
            </a:r>
            <a:br>
              <a:rPr lang="en-GB" dirty="0"/>
            </a:br>
            <a:r>
              <a:rPr lang="en-GB" dirty="0"/>
              <a:t>settlement tanks</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07904" y="2111070"/>
            <a:ext cx="3120752" cy="34811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88640"/>
            <a:ext cx="2664505" cy="20251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8909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Final settlement tanks</a:t>
            </a:r>
          </a:p>
        </p:txBody>
      </p:sp>
      <p:sp>
        <p:nvSpPr>
          <p:cNvPr id="3" name="Content Placeholder 2"/>
          <p:cNvSpPr>
            <a:spLocks noGrp="1"/>
          </p:cNvSpPr>
          <p:nvPr>
            <p:ph idx="1"/>
          </p:nvPr>
        </p:nvSpPr>
        <p:spPr/>
        <p:txBody>
          <a:bodyPr/>
          <a:lstStyle/>
          <a:p>
            <a:pPr fontAlgn="base"/>
            <a:r>
              <a:rPr lang="en-GB" dirty="0"/>
              <a:t>The treated wastewater passes through a final settlement tank, where the useful bacteria sink to the bottom. This forms more sludge, which is recycled back to the secondary treatment stage.</a:t>
            </a:r>
          </a:p>
          <a:p>
            <a:pPr fontAlgn="base"/>
            <a:r>
              <a:rPr lang="en-GB" dirty="0"/>
              <a:t>The clean water then flows from the tanks to a channel and then to the outfall into the River Mole.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610050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19256" cy="1156990"/>
          </a:xfrm>
        </p:spPr>
        <p:txBody>
          <a:bodyPr>
            <a:normAutofit/>
          </a:bodyPr>
          <a:lstStyle/>
          <a:p>
            <a:r>
              <a:rPr lang="en-GB" dirty="0"/>
              <a:t>Outfall</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6021" y="1772816"/>
            <a:ext cx="2493385" cy="344918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Elbow Connector 12"/>
          <p:cNvCxnSpPr/>
          <p:nvPr/>
        </p:nvCxnSpPr>
        <p:spPr>
          <a:xfrm rot="10800000" flipH="1">
            <a:off x="3694143" y="3497406"/>
            <a:ext cx="949955" cy="1"/>
          </a:xfrm>
          <a:prstGeom prst="bentConnector3">
            <a:avLst>
              <a:gd name="adj1" fmla="val -24064"/>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188640"/>
            <a:ext cx="2664505" cy="202516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3192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Outfall</a:t>
            </a:r>
          </a:p>
        </p:txBody>
      </p:sp>
      <p:sp>
        <p:nvSpPr>
          <p:cNvPr id="3" name="Content Placeholder 2"/>
          <p:cNvSpPr>
            <a:spLocks noGrp="1"/>
          </p:cNvSpPr>
          <p:nvPr>
            <p:ph idx="1"/>
          </p:nvPr>
        </p:nvSpPr>
        <p:spPr/>
        <p:txBody>
          <a:bodyPr>
            <a:normAutofit lnSpcReduction="10000"/>
          </a:bodyPr>
          <a:lstStyle/>
          <a:p>
            <a:pPr fontAlgn="base"/>
            <a:r>
              <a:rPr lang="en-GB" dirty="0"/>
              <a:t>Once the wastewater is clean, it can be returned safely to local rivers and streams. Putting clean water back into the river is very important, as it helps to keep water flowing and wildlife thriving.</a:t>
            </a:r>
          </a:p>
          <a:p>
            <a:pPr fontAlgn="base"/>
            <a:r>
              <a:rPr lang="en-GB" dirty="0"/>
              <a:t>The Environment Agency strictly regulates the quality of the cleaned wastewater, and tests the treated water to make sure that it meets their high-quality standards.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255296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19256" cy="1156990"/>
          </a:xfrm>
        </p:spPr>
        <p:txBody>
          <a:bodyPr>
            <a:normAutofit/>
          </a:bodyPr>
          <a:lstStyle/>
          <a:p>
            <a:r>
              <a:rPr lang="en-GB" dirty="0"/>
              <a:t>Outfall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2492896"/>
            <a:ext cx="6552728" cy="3185185"/>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002408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2190707058"/>
              </p:ext>
            </p:extLst>
          </p:nvPr>
        </p:nvGraphicFramePr>
        <p:xfrm>
          <a:off x="0" y="0"/>
          <a:ext cx="9144000" cy="674136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828756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4257360192"/>
              </p:ext>
            </p:extLst>
          </p:nvPr>
        </p:nvGraphicFramePr>
        <p:xfrm>
          <a:off x="-161925" y="116632"/>
          <a:ext cx="9305925" cy="607695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519205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5411" y="1052736"/>
            <a:ext cx="8117881" cy="6093976"/>
          </a:xfrm>
          <a:prstGeom prst="rect">
            <a:avLst/>
          </a:prstGeom>
        </p:spPr>
        <p:txBody>
          <a:bodyPr wrap="square">
            <a:spAutoFit/>
          </a:bodyPr>
          <a:lstStyle/>
          <a:p>
            <a:r>
              <a:rPr lang="en-GB" sz="3000" dirty="0"/>
              <a:t>England has a combined sewage system made up of hundreds of thousands of kilometres of sewers, built by the Victorians, in many urban centres.  This means that clean rainwater and waste water from toilets, bathrooms and kitchens are conveyed in the same pipe to a sewage treatment works.</a:t>
            </a:r>
          </a:p>
          <a:p>
            <a:endParaRPr lang="en-GB" sz="3000" dirty="0"/>
          </a:p>
          <a:p>
            <a:r>
              <a:rPr lang="en-GB" sz="3000" dirty="0"/>
              <a:t>During heavy rainfall the capacity of these pipes can be exceeded, which means possible inundation of sewage works and the potential to back up and flood peoples’ homes, roads and open spaces, unless it is allowed to spill elsewhere. </a:t>
            </a:r>
          </a:p>
          <a:p>
            <a:endParaRPr lang="en-GB" sz="3000" dirty="0"/>
          </a:p>
        </p:txBody>
      </p:sp>
      <p:sp>
        <p:nvSpPr>
          <p:cNvPr id="3" name="Title 1"/>
          <p:cNvSpPr txBox="1">
            <a:spLocks/>
          </p:cNvSpPr>
          <p:nvPr/>
        </p:nvSpPr>
        <p:spPr>
          <a:xfrm>
            <a:off x="483692"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Combined Sewer Overflows (CSOs)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31482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5848" y="1417638"/>
            <a:ext cx="7488832" cy="4708981"/>
          </a:xfrm>
          <a:prstGeom prst="rect">
            <a:avLst/>
          </a:prstGeom>
        </p:spPr>
        <p:txBody>
          <a:bodyPr wrap="square">
            <a:spAutoFit/>
          </a:bodyPr>
          <a:lstStyle/>
          <a:p>
            <a:r>
              <a:rPr lang="en-GB" sz="3000" dirty="0"/>
              <a:t>Combined sewer overflows (CSOs) were developed as overflow valves to reduce the risk of sewage backing up during heavy rainfall.</a:t>
            </a:r>
          </a:p>
          <a:p>
            <a:endParaRPr lang="en-GB" sz="3000" dirty="0"/>
          </a:p>
          <a:p>
            <a:r>
              <a:rPr lang="en-GB" sz="3000" dirty="0"/>
              <a:t>Overflows of diluted sewage during heavy rainfall are not a sign that the system is faulty. Combined sewer overflows (CSOs) are a necessary part of the existing sewerage system, preventing sewage from flooding homes and businesses.</a:t>
            </a:r>
          </a:p>
        </p:txBody>
      </p:sp>
      <p:sp>
        <p:nvSpPr>
          <p:cNvPr id="3" name="Title 1"/>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Combined Sewer Overflows (CSOs)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634663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noAutofit/>
          </a:bodyPr>
          <a:lstStyle/>
          <a:p>
            <a:pPr fontAlgn="base"/>
            <a:r>
              <a:rPr lang="en-GB" sz="2800" dirty="0"/>
              <a:t>A pumping station is made up of a large tank, known as a wet well, that acts as the receiver for sewage from a building or a group of buildings. Sewage from individual houses flows into the wet well.</a:t>
            </a:r>
          </a:p>
          <a:p>
            <a:pPr fontAlgn="base"/>
            <a:r>
              <a:rPr lang="en-GB" sz="2800" dirty="0"/>
              <a:t>The sewage will then sit in the well until it reaches a predetermined level. Once it reaches this level, a pump will kick in to pressurise the sewage so that it will travel out of the wet well, uphill, to a point where it enters the main sewer, or that it can then travel into the main sewer using gravity.</a:t>
            </a:r>
          </a:p>
        </p:txBody>
      </p:sp>
      <p:sp>
        <p:nvSpPr>
          <p:cNvPr id="5" name="Title 1"/>
          <p:cNvSpPr>
            <a:spLocks noGrp="1"/>
          </p:cNvSpPr>
          <p:nvPr>
            <p:ph type="title"/>
          </p:nvPr>
        </p:nvSpPr>
        <p:spPr>
          <a:xfrm>
            <a:off x="457200" y="274638"/>
            <a:ext cx="8229600" cy="1143000"/>
          </a:xfrm>
        </p:spPr>
        <p:txBody>
          <a:bodyPr/>
          <a:lstStyle/>
          <a:p>
            <a:r>
              <a:rPr lang="en-GB" dirty="0"/>
              <a:t>Sewage Pumping Station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797534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Pumping Station</a:t>
            </a:r>
          </a:p>
        </p:txBody>
      </p:sp>
      <p:pic>
        <p:nvPicPr>
          <p:cNvPr id="1026" name="Picture 2" descr="H:\Patrick\2022\Sewage works\Images\Sewage-Pumping-Station-1024x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340" y="1196752"/>
            <a:ext cx="7416824" cy="463551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669033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638759"/>
            <a:ext cx="3528392" cy="1143000"/>
          </a:xfrm>
        </p:spPr>
        <p:txBody>
          <a:bodyPr>
            <a:normAutofit fontScale="90000"/>
          </a:bodyPr>
          <a:lstStyle/>
          <a:p>
            <a:pPr algn="l"/>
            <a:r>
              <a:rPr lang="en-GB" dirty="0"/>
              <a:t>A sewage    discharge?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4072" y="2564904"/>
            <a:ext cx="3107764" cy="357034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620688"/>
            <a:ext cx="3689239" cy="361479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TextBox 2"/>
          <p:cNvSpPr txBox="1"/>
          <p:nvPr/>
        </p:nvSpPr>
        <p:spPr>
          <a:xfrm>
            <a:off x="4932040" y="4797152"/>
            <a:ext cx="3600400" cy="707886"/>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GB" sz="2000" b="1" dirty="0" err="1">
                <a:solidFill>
                  <a:srgbClr val="FF0000"/>
                </a:solidFill>
                <a:latin typeface="Arial" panose="020B0604020202020204" pitchFamily="34" charset="0"/>
                <a:cs typeface="Arial" panose="020B0604020202020204" pitchFamily="34" charset="0"/>
              </a:rPr>
              <a:t>Pixham</a:t>
            </a:r>
            <a:r>
              <a:rPr lang="en-GB" sz="2000" b="1" dirty="0">
                <a:solidFill>
                  <a:srgbClr val="FF0000"/>
                </a:solidFill>
                <a:latin typeface="Arial" panose="020B0604020202020204" pitchFamily="34" charset="0"/>
                <a:cs typeface="Arial" panose="020B0604020202020204" pitchFamily="34" charset="0"/>
              </a:rPr>
              <a:t> Lane Works</a:t>
            </a:r>
          </a:p>
          <a:p>
            <a:pPr algn="ctr"/>
            <a:r>
              <a:rPr lang="en-GB" sz="2000" b="1" dirty="0">
                <a:solidFill>
                  <a:srgbClr val="FF0000"/>
                </a:solidFill>
                <a:latin typeface="Arial" panose="020B0604020202020204" pitchFamily="34" charset="0"/>
                <a:cs typeface="Arial" panose="020B0604020202020204" pitchFamily="34" charset="0"/>
              </a:rPr>
              <a:t>Outfall 6</a:t>
            </a:r>
            <a:r>
              <a:rPr lang="en-GB" sz="2000" b="1" baseline="30000" dirty="0">
                <a:solidFill>
                  <a:srgbClr val="FF0000"/>
                </a:solidFill>
                <a:latin typeface="Arial" panose="020B0604020202020204" pitchFamily="34" charset="0"/>
                <a:cs typeface="Arial" panose="020B0604020202020204" pitchFamily="34" charset="0"/>
              </a:rPr>
              <a:t>th</a:t>
            </a:r>
            <a:r>
              <a:rPr lang="en-GB" sz="2000" b="1" dirty="0">
                <a:solidFill>
                  <a:srgbClr val="FF0000"/>
                </a:solidFill>
                <a:latin typeface="Arial" panose="020B0604020202020204" pitchFamily="34" charset="0"/>
                <a:cs typeface="Arial" panose="020B0604020202020204" pitchFamily="34" charset="0"/>
              </a:rPr>
              <a:t> February 2022</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455057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sewage discharge</a:t>
            </a:r>
          </a:p>
        </p:txBody>
      </p:sp>
      <p:sp>
        <p:nvSpPr>
          <p:cNvPr id="3" name="Content Placeholder 2"/>
          <p:cNvSpPr>
            <a:spLocks noGrp="1"/>
          </p:cNvSpPr>
          <p:nvPr>
            <p:ph idx="1"/>
          </p:nvPr>
        </p:nvSpPr>
        <p:spPr/>
        <p:txBody>
          <a:bodyPr>
            <a:normAutofit fontScale="92500" lnSpcReduction="10000"/>
          </a:bodyPr>
          <a:lstStyle/>
          <a:p>
            <a:r>
              <a:rPr lang="en-GB" dirty="0"/>
              <a:t>A sewage discharge is where a release of sewage is made to either:</a:t>
            </a:r>
          </a:p>
          <a:p>
            <a:pPr marL="0" indent="0">
              <a:buNone/>
            </a:pPr>
            <a:r>
              <a:rPr lang="en-GB" dirty="0"/>
              <a:t>    the ground </a:t>
            </a:r>
          </a:p>
          <a:p>
            <a:pPr marL="0" indent="0">
              <a:buNone/>
            </a:pPr>
            <a:r>
              <a:rPr lang="en-GB" dirty="0"/>
              <a:t>    or</a:t>
            </a:r>
          </a:p>
          <a:p>
            <a:pPr marL="0" indent="0">
              <a:buNone/>
            </a:pPr>
            <a:r>
              <a:rPr lang="en-GB" dirty="0"/>
              <a:t>    surface water (for example a river, stream,    </a:t>
            </a:r>
          </a:p>
          <a:p>
            <a:pPr marL="0" indent="0">
              <a:buNone/>
            </a:pPr>
            <a:r>
              <a:rPr lang="en-GB" dirty="0"/>
              <a:t>    estuary, lake, canal or coastal water)</a:t>
            </a:r>
          </a:p>
          <a:p>
            <a:pPr marL="0" indent="0">
              <a:buNone/>
            </a:pPr>
            <a:endParaRPr lang="en-GB" dirty="0"/>
          </a:p>
          <a:p>
            <a:r>
              <a:rPr lang="en-GB" dirty="0"/>
              <a:t>Untreated sewage was discharged into the River Mole on 223 days over the last four years.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079933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7784" y="404664"/>
            <a:ext cx="4038220" cy="586551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652908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577253"/>
            <a:ext cx="7344816" cy="52671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434303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548680"/>
            <a:ext cx="7511940" cy="520172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472123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Investigations into sewage treatment works.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Content Placeholder 2"/>
          <p:cNvSpPr>
            <a:spLocks noGrp="1"/>
          </p:cNvSpPr>
          <p:nvPr>
            <p:ph idx="1"/>
          </p:nvPr>
        </p:nvSpPr>
        <p:spPr>
          <a:xfrm>
            <a:off x="827584" y="1600201"/>
            <a:ext cx="7859216" cy="4205064"/>
          </a:xfrm>
          <a:solidFill>
            <a:schemeClr val="bg2">
              <a:lumMod val="90000"/>
            </a:schemeClr>
          </a:solidFill>
          <a:ln w="57150">
            <a:solidFill>
              <a:srgbClr val="FF0000"/>
            </a:solidFill>
          </a:ln>
        </p:spPr>
        <p:txBody>
          <a:bodyPr>
            <a:normAutofit fontScale="92500" lnSpcReduction="10000"/>
          </a:bodyPr>
          <a:lstStyle/>
          <a:p>
            <a:r>
              <a:rPr lang="en-GB" dirty="0"/>
              <a:t>On 18 November 2021, the Environment Agency and Ofwat announced major investigations into potential widespread non-compliance by water and sewerage companies at sewage treatment works.</a:t>
            </a:r>
          </a:p>
          <a:p>
            <a:pPr marL="0" indent="0">
              <a:buNone/>
            </a:pPr>
            <a:endParaRPr lang="en-GB" dirty="0"/>
          </a:p>
          <a:p>
            <a:r>
              <a:rPr lang="en-GB" dirty="0"/>
              <a:t>More than 2200 sewage treatment works spanning all water and sewerage companies in England will be scrutinised by EA experts.</a:t>
            </a:r>
          </a:p>
          <a:p>
            <a:endParaRPr lang="en-GB" dirty="0"/>
          </a:p>
        </p:txBody>
      </p:sp>
    </p:spTree>
    <p:extLst>
      <p:ext uri="{BB962C8B-B14F-4D97-AF65-F5344CB8AC3E}">
        <p14:creationId xmlns:p14="http://schemas.microsoft.com/office/powerpoint/2010/main" val="1313059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the EA is resourcing this work</a:t>
            </a:r>
          </a:p>
        </p:txBody>
      </p:sp>
      <p:sp>
        <p:nvSpPr>
          <p:cNvPr id="3" name="Content Placeholder 2"/>
          <p:cNvSpPr>
            <a:spLocks noGrp="1"/>
          </p:cNvSpPr>
          <p:nvPr>
            <p:ph idx="1"/>
          </p:nvPr>
        </p:nvSpPr>
        <p:spPr>
          <a:xfrm>
            <a:off x="611560" y="1600201"/>
            <a:ext cx="8075240" cy="4205064"/>
          </a:xfrm>
          <a:solidFill>
            <a:schemeClr val="bg2">
              <a:lumMod val="90000"/>
            </a:schemeClr>
          </a:solidFill>
          <a:ln w="57150">
            <a:solidFill>
              <a:srgbClr val="FF0000"/>
            </a:solidFill>
          </a:ln>
        </p:spPr>
        <p:txBody>
          <a:bodyPr>
            <a:normAutofit fontScale="92500" lnSpcReduction="20000"/>
          </a:bodyPr>
          <a:lstStyle/>
          <a:p>
            <a:r>
              <a:rPr lang="en-GB" dirty="0"/>
              <a:t>The EA is drawing on expertise and resource from around its business to carry out this major investigation. </a:t>
            </a:r>
          </a:p>
          <a:p>
            <a:endParaRPr lang="en-GB" dirty="0"/>
          </a:p>
          <a:p>
            <a:r>
              <a:rPr lang="en-GB" dirty="0"/>
              <a:t>This will include the National Enforcement Service, water quality regulation staff, technical experts and communications teams. We are treating the investigation as we would do a major incident such as a flood, where we prioritise and brigade the resources we need.</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6359"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733909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2400" cy="1470025"/>
          </a:xfrm>
        </p:spPr>
        <p:txBody>
          <a:bodyPr/>
          <a:lstStyle/>
          <a:p>
            <a:r>
              <a:rPr lang="en-GB" dirty="0"/>
              <a:t>Sewage Treatment.</a:t>
            </a:r>
            <a:br>
              <a:rPr lang="en-GB" dirty="0"/>
            </a:br>
            <a:r>
              <a:rPr lang="en-GB" dirty="0" err="1"/>
              <a:t>Pixham</a:t>
            </a:r>
            <a:r>
              <a:rPr lang="en-GB" dirty="0"/>
              <a:t> Lane Works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949280"/>
            <a:ext cx="905847" cy="7835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749906"/>
            <a:ext cx="5904656" cy="448784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7381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482</TotalTime>
  <Words>1321</Words>
  <Application>Microsoft Office PowerPoint</Application>
  <PresentationFormat>On-screen Show (4:3)</PresentationFormat>
  <Paragraphs>102</Paragraphs>
  <Slides>40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Sewage Treatment. Pixham Lane Works</vt:lpstr>
      <vt:lpstr>Sewage Treatment. Pixham Lane Works</vt:lpstr>
      <vt:lpstr>PowerPoint Presentation</vt:lpstr>
      <vt:lpstr>Screening</vt:lpstr>
      <vt:lpstr>Screening</vt:lpstr>
      <vt:lpstr>Detritor</vt:lpstr>
      <vt:lpstr>Detritor</vt:lpstr>
      <vt:lpstr>Storm tanks</vt:lpstr>
      <vt:lpstr>Storm tanks</vt:lpstr>
      <vt:lpstr>Primary  settlement tanks</vt:lpstr>
      <vt:lpstr>Primary settlement tanks</vt:lpstr>
      <vt:lpstr>Primary settlement tanks</vt:lpstr>
      <vt:lpstr>Drawing off sludge</vt:lpstr>
      <vt:lpstr>Activated sludge  aeration tanks</vt:lpstr>
      <vt:lpstr>Activated sludge</vt:lpstr>
      <vt:lpstr> What is activated sludge process? </vt:lpstr>
      <vt:lpstr> The activated sludge process </vt:lpstr>
      <vt:lpstr>The activated sludge process</vt:lpstr>
      <vt:lpstr>Digesters</vt:lpstr>
      <vt:lpstr>Digesters</vt:lpstr>
      <vt:lpstr>Digesters</vt:lpstr>
      <vt:lpstr>Final  settlement tanks</vt:lpstr>
      <vt:lpstr>Final settlement tanks</vt:lpstr>
      <vt:lpstr>Outfall</vt:lpstr>
      <vt:lpstr>Outfall</vt:lpstr>
      <vt:lpstr>Outfall</vt:lpstr>
      <vt:lpstr>PowerPoint Presentation</vt:lpstr>
      <vt:lpstr>PowerPoint Presentation</vt:lpstr>
      <vt:lpstr>PowerPoint Presentation</vt:lpstr>
      <vt:lpstr>PowerPoint Presentation</vt:lpstr>
      <vt:lpstr>Sewage Pumping Station</vt:lpstr>
      <vt:lpstr>Pumping Station</vt:lpstr>
      <vt:lpstr>A sewage    discharge?</vt:lpstr>
      <vt:lpstr>A sewage discharge</vt:lpstr>
      <vt:lpstr>PowerPoint Presentation</vt:lpstr>
      <vt:lpstr>PowerPoint Presentation</vt:lpstr>
      <vt:lpstr>PowerPoint Presentation</vt:lpstr>
      <vt:lpstr>Investigations into sewage treatment works.</vt:lpstr>
      <vt:lpstr>How the EA is resourcing this work</vt:lpstr>
      <vt:lpstr>Sewage Treatment. Pixham Lane Works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Sewage Treatment.</dc:title>
  <dc:creator>Patrick O'Neill</dc:creator>
  <cp:lastModifiedBy>Pat Smith</cp:lastModifiedBy>
  <cp:revision>72</cp:revision>
  <dcterms:created xsi:type="dcterms:W3CDTF">2022-01-24T17:19:57Z</dcterms:created>
  <dcterms:modified xsi:type="dcterms:W3CDTF">2022-04-09T18:02:46Z</dcterms:modified>
</cp:coreProperties>
</file>