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75" y="3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eee935c3c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eee935c3c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eee935c3c1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eee935c3c1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eee935c3c1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eee935c3c1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ebb6c70e7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ebb6c70e7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eee935c3c1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eee935c3c1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eee935c3c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eee935c3c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ebb6c70e7a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ebb6c70e7a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ee7d5b5e5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ee7d5b5e5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ebb6c70e7a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ebb6c70e7a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ebb6c70e7a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ebb6c70e7a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eee935c3c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eee935c3c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eee935c3c1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eee935c3c1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eee935c3c1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eee935c3c1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eee935c3c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eee935c3c1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eee935c3c1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eee935c3c1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eee935c3c1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eee935c3c1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ebb6c70e7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ebb6c70e7a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ebb6c70e7a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ebb6c70e7a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ebb6c70e7a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ebb6c70e7a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ebb6c70e7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ebb6c70e7a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ebb6c70e7a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ebb6c70e7a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ebb6c70e7a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ebb6c70e7a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ebb6c70e7a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ebb6c70e7a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ebb6c70e7a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ebb6c70e7a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ebb6c70e7a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ebb6c70e7a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ebb6c70e7a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ebb6c70e7a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169050" y="161550"/>
            <a:ext cx="8805900" cy="185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Travel and Transport in Surrey</a:t>
            </a: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8100" y="1400325"/>
            <a:ext cx="5107799" cy="341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1509750" y="232925"/>
            <a:ext cx="6124500" cy="84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 Transport Principles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2025" y="1285400"/>
            <a:ext cx="5304096" cy="334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600" y="1285388"/>
            <a:ext cx="2736100" cy="3345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ctrTitle"/>
          </p:nvPr>
        </p:nvSpPr>
        <p:spPr>
          <a:xfrm>
            <a:off x="311700" y="188500"/>
            <a:ext cx="8520600" cy="83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Travel in Surrey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1350" y="1023100"/>
            <a:ext cx="6521296" cy="382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650" y="155962"/>
            <a:ext cx="8572699" cy="483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61950"/>
            <a:ext cx="8839200" cy="441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000" y="170450"/>
            <a:ext cx="8564000" cy="480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1950" y="211168"/>
            <a:ext cx="6376775" cy="4779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>
            <a:spLocks noGrp="1"/>
          </p:cNvSpPr>
          <p:nvPr>
            <p:ph type="ctrTitle"/>
          </p:nvPr>
        </p:nvSpPr>
        <p:spPr>
          <a:xfrm>
            <a:off x="311700" y="0"/>
            <a:ext cx="8520600" cy="157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Local Travel Plan (LTP4)</a:t>
            </a:r>
            <a:endParaRPr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Consultation until 24 October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94" name="Google Shape;9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9288" y="1759149"/>
            <a:ext cx="5365424" cy="300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0" name="Google Shape;10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800" y="187950"/>
            <a:ext cx="8703675" cy="481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4913" y="0"/>
            <a:ext cx="66141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88" y="157837"/>
            <a:ext cx="9026225" cy="482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800" y="0"/>
            <a:ext cx="799640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5"/>
          <p:cNvSpPr txBox="1">
            <a:spLocks noGrp="1"/>
          </p:cNvSpPr>
          <p:nvPr>
            <p:ph type="ctrTitle"/>
          </p:nvPr>
        </p:nvSpPr>
        <p:spPr>
          <a:xfrm>
            <a:off x="311700" y="0"/>
            <a:ext cx="8520600" cy="74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Avoid Travel</a:t>
            </a:r>
            <a:endParaRPr/>
          </a:p>
        </p:txBody>
      </p:sp>
      <p:pic>
        <p:nvPicPr>
          <p:cNvPr id="121" name="Google Shape;12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0725" y="749400"/>
            <a:ext cx="6302552" cy="4394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6"/>
          <p:cNvSpPr txBox="1">
            <a:spLocks noGrp="1"/>
          </p:cNvSpPr>
          <p:nvPr>
            <p:ph type="ctrTitle"/>
          </p:nvPr>
        </p:nvSpPr>
        <p:spPr>
          <a:xfrm>
            <a:off x="311700" y="0"/>
            <a:ext cx="8520600" cy="78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Shift to sustainable travel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27" name="Google Shape;12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1488" y="780900"/>
            <a:ext cx="5721037" cy="4362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7"/>
          <p:cNvSpPr txBox="1">
            <a:spLocks noGrp="1"/>
          </p:cNvSpPr>
          <p:nvPr>
            <p:ph type="ctrTitle"/>
          </p:nvPr>
        </p:nvSpPr>
        <p:spPr>
          <a:xfrm>
            <a:off x="311700" y="0"/>
            <a:ext cx="8520600" cy="73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Shift &gt; Active Travel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33" name="Google Shape;13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1200" y="736500"/>
            <a:ext cx="5542549" cy="440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8"/>
          <p:cNvSpPr txBox="1">
            <a:spLocks noGrp="1"/>
          </p:cNvSpPr>
          <p:nvPr>
            <p:ph type="ctrTitle"/>
          </p:nvPr>
        </p:nvSpPr>
        <p:spPr>
          <a:xfrm>
            <a:off x="311700" y="125200"/>
            <a:ext cx="8520600" cy="87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Shift &gt; Cycling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39" name="Google Shape;13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503" y="1008800"/>
            <a:ext cx="2366547" cy="39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6625" y="1008799"/>
            <a:ext cx="6237249" cy="398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9"/>
          <p:cNvSpPr txBox="1">
            <a:spLocks noGrp="1"/>
          </p:cNvSpPr>
          <p:nvPr>
            <p:ph type="ctrTitle"/>
          </p:nvPr>
        </p:nvSpPr>
        <p:spPr>
          <a:xfrm>
            <a:off x="311700" y="152125"/>
            <a:ext cx="8520600" cy="95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Shift &gt; Public Transport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46" name="Google Shape;14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700" y="1256425"/>
            <a:ext cx="3572868" cy="3734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0918" y="1256425"/>
            <a:ext cx="3831381" cy="373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0"/>
          <p:cNvSpPr txBox="1">
            <a:spLocks noGrp="1"/>
          </p:cNvSpPr>
          <p:nvPr>
            <p:ph type="ctrTitle"/>
          </p:nvPr>
        </p:nvSpPr>
        <p:spPr>
          <a:xfrm>
            <a:off x="311700" y="1346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Reducing car use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53" name="Google Shape;15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4275" y="965925"/>
            <a:ext cx="5412774" cy="4177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1"/>
          <p:cNvSpPr txBox="1">
            <a:spLocks noGrp="1"/>
          </p:cNvSpPr>
          <p:nvPr>
            <p:ph type="ctrTitle"/>
          </p:nvPr>
        </p:nvSpPr>
        <p:spPr>
          <a:xfrm>
            <a:off x="2839350" y="150175"/>
            <a:ext cx="3465300" cy="61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Improve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59" name="Google Shape;15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024" y="763075"/>
            <a:ext cx="1678276" cy="41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9924" y="763063"/>
            <a:ext cx="5780806" cy="418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2"/>
          <p:cNvSpPr txBox="1">
            <a:spLocks noGrp="1"/>
          </p:cNvSpPr>
          <p:nvPr>
            <p:ph type="ctrTitle"/>
          </p:nvPr>
        </p:nvSpPr>
        <p:spPr>
          <a:xfrm>
            <a:off x="311700" y="296250"/>
            <a:ext cx="8520600" cy="85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Goods deliveries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66" name="Google Shape;16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08050"/>
            <a:ext cx="4028450" cy="259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2200" y="1508050"/>
            <a:ext cx="4524753" cy="2594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3"/>
          <p:cNvSpPr txBox="1">
            <a:spLocks noGrp="1"/>
          </p:cNvSpPr>
          <p:nvPr>
            <p:ph type="ctrTitle"/>
          </p:nvPr>
        </p:nvSpPr>
        <p:spPr>
          <a:xfrm>
            <a:off x="311700" y="0"/>
            <a:ext cx="8520600" cy="74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Mobility as a Service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73" name="Google Shape;17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0631" y="742750"/>
            <a:ext cx="5904943" cy="4400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4"/>
          <p:cNvSpPr txBox="1">
            <a:spLocks noGrp="1"/>
          </p:cNvSpPr>
          <p:nvPr>
            <p:ph type="ctrTitle"/>
          </p:nvPr>
        </p:nvSpPr>
        <p:spPr>
          <a:xfrm>
            <a:off x="505963" y="215425"/>
            <a:ext cx="8132100" cy="6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Impacts of LTP4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79" name="Google Shape;17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25" y="1360800"/>
            <a:ext cx="8839200" cy="2807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350" y="144400"/>
            <a:ext cx="2908375" cy="148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915425"/>
            <a:ext cx="5788156" cy="3228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62537" y="304800"/>
            <a:ext cx="2908376" cy="145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91925" y="2198025"/>
            <a:ext cx="2849610" cy="2514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250" y="152400"/>
            <a:ext cx="774550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7"/>
          <p:cNvSpPr txBox="1">
            <a:spLocks noGrp="1"/>
          </p:cNvSpPr>
          <p:nvPr>
            <p:ph type="ctrTitle"/>
          </p:nvPr>
        </p:nvSpPr>
        <p:spPr>
          <a:xfrm>
            <a:off x="311700" y="107725"/>
            <a:ext cx="8520600" cy="64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380">
                <a:solidFill>
                  <a:schemeClr val="lt1"/>
                </a:solidFill>
              </a:rPr>
              <a:t>10 Points on Travel and Transport in Surrey</a:t>
            </a:r>
            <a:endParaRPr sz="3380">
              <a:solidFill>
                <a:schemeClr val="lt1"/>
              </a:solidFill>
            </a:endParaRPr>
          </a:p>
        </p:txBody>
      </p:sp>
      <p:sp>
        <p:nvSpPr>
          <p:cNvPr id="198" name="Google Shape;198;p37"/>
          <p:cNvSpPr txBox="1">
            <a:spLocks noGrp="1"/>
          </p:cNvSpPr>
          <p:nvPr>
            <p:ph type="subTitle" idx="1"/>
          </p:nvPr>
        </p:nvSpPr>
        <p:spPr>
          <a:xfrm>
            <a:off x="311700" y="969450"/>
            <a:ext cx="8520600" cy="39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chemeClr val="lt1"/>
                </a:solidFill>
              </a:rPr>
              <a:t>A. Good approach but stronger ambition needed. </a:t>
            </a:r>
            <a:endParaRPr sz="230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chemeClr val="lt1"/>
                </a:solidFill>
              </a:rPr>
              <a:t> </a:t>
            </a:r>
            <a:endParaRPr sz="23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chemeClr val="lt1"/>
                </a:solidFill>
              </a:rPr>
              <a:t>1. Good overall framework.  </a:t>
            </a:r>
            <a:endParaRPr sz="23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chemeClr val="lt1"/>
                </a:solidFill>
              </a:rPr>
              <a:t> </a:t>
            </a:r>
            <a:endParaRPr sz="23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chemeClr val="lt1"/>
                </a:solidFill>
              </a:rPr>
              <a:t>2. Economy-wide shift implied and supported. </a:t>
            </a:r>
            <a:endParaRPr sz="23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chemeClr val="lt1"/>
                </a:solidFill>
              </a:rPr>
              <a:t> </a:t>
            </a:r>
            <a:endParaRPr sz="23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chemeClr val="lt1"/>
                </a:solidFill>
              </a:rPr>
              <a:t>3. Stronger climate ambition for transport needed.</a:t>
            </a:r>
            <a:r>
              <a:rPr lang="en" sz="2300">
                <a:solidFill>
                  <a:srgbClr val="222222"/>
                </a:solidFill>
              </a:rPr>
              <a:t>  </a:t>
            </a:r>
            <a:endParaRPr sz="4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8"/>
          <p:cNvSpPr txBox="1">
            <a:spLocks noGrp="1"/>
          </p:cNvSpPr>
          <p:nvPr>
            <p:ph type="subTitle" idx="1"/>
          </p:nvPr>
        </p:nvSpPr>
        <p:spPr>
          <a:xfrm>
            <a:off x="473275" y="700175"/>
            <a:ext cx="8520600" cy="406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chemeClr val="lt1"/>
                </a:solidFill>
              </a:rPr>
              <a:t>B. Clear vision for zero carbon transport </a:t>
            </a:r>
            <a:endParaRPr sz="230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chemeClr val="lt1"/>
                </a:solidFill>
              </a:rPr>
              <a:t> </a:t>
            </a:r>
            <a:endParaRPr sz="23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chemeClr val="lt1"/>
                </a:solidFill>
              </a:rPr>
              <a:t>4. Local zero carbon plans. </a:t>
            </a:r>
            <a:endParaRPr sz="23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chemeClr val="lt1"/>
                </a:solidFill>
              </a:rPr>
              <a:t> </a:t>
            </a:r>
            <a:endParaRPr sz="23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chemeClr val="lt1"/>
                </a:solidFill>
              </a:rPr>
              <a:t>5. Set out the scale of outputs required from the policies.</a:t>
            </a:r>
            <a:r>
              <a:rPr lang="en" sz="2300">
                <a:solidFill>
                  <a:schemeClr val="lt1"/>
                </a:solidFill>
              </a:rPr>
              <a:t>  </a:t>
            </a:r>
            <a:endParaRPr sz="23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chemeClr val="lt1"/>
                </a:solidFill>
              </a:rPr>
              <a:t> </a:t>
            </a:r>
            <a:endParaRPr sz="23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chemeClr val="lt1"/>
                </a:solidFill>
              </a:rPr>
              <a:t>6. Best practice review.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9"/>
          <p:cNvSpPr txBox="1">
            <a:spLocks noGrp="1"/>
          </p:cNvSpPr>
          <p:nvPr>
            <p:ph type="subTitle" idx="1"/>
          </p:nvPr>
        </p:nvSpPr>
        <p:spPr>
          <a:xfrm>
            <a:off x="311700" y="0"/>
            <a:ext cx="8520600" cy="495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1">
                <a:solidFill>
                  <a:schemeClr val="lt1"/>
                </a:solidFill>
              </a:rPr>
              <a:t>C. Making sure it happens</a:t>
            </a:r>
            <a:endParaRPr sz="220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lt1"/>
                </a:solidFill>
              </a:rPr>
              <a:t> </a:t>
            </a:r>
            <a:endParaRPr sz="22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</a:rPr>
              <a:t>7. Citizens’ Assembly on Transport in Surrey. </a:t>
            </a:r>
            <a:r>
              <a:rPr lang="en" sz="2200">
                <a:solidFill>
                  <a:schemeClr val="lt1"/>
                </a:solidFill>
              </a:rPr>
              <a:t> </a:t>
            </a:r>
            <a:endParaRPr sz="22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 </a:t>
            </a:r>
            <a:r>
              <a:rPr lang="en" sz="2200" b="1">
                <a:solidFill>
                  <a:schemeClr val="lt1"/>
                </a:solidFill>
              </a:rPr>
              <a:t>8. Two competing visions for UK transport - needs a change of government policy.</a:t>
            </a:r>
            <a:r>
              <a:rPr lang="en" sz="2200">
                <a:solidFill>
                  <a:schemeClr val="lt1"/>
                </a:solidFill>
              </a:rPr>
              <a:t> </a:t>
            </a:r>
            <a:endParaRPr sz="22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</a:rPr>
              <a:t>9. Links to National, Surrey and Borough/District local planning.</a:t>
            </a:r>
            <a:r>
              <a:rPr lang="en" sz="2200">
                <a:solidFill>
                  <a:schemeClr val="lt1"/>
                </a:solidFill>
              </a:rPr>
              <a:t> </a:t>
            </a:r>
            <a:endParaRPr sz="22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1">
                <a:solidFill>
                  <a:schemeClr val="lt1"/>
                </a:solidFill>
              </a:rPr>
              <a:t>10. From policy to action.</a:t>
            </a:r>
            <a:endParaRPr sz="3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</Words>
  <Application>Microsoft Office PowerPoint</Application>
  <PresentationFormat>On-screen Show (16:9)</PresentationFormat>
  <Paragraphs>39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Arial</vt:lpstr>
      <vt:lpstr>Simple Light</vt:lpstr>
      <vt:lpstr>Travel and Transport in Surrey </vt:lpstr>
      <vt:lpstr> Transport Principles</vt:lpstr>
      <vt:lpstr>Travel in Surrey</vt:lpstr>
      <vt:lpstr>PowerPoint Presentation</vt:lpstr>
      <vt:lpstr>PowerPoint Presentation</vt:lpstr>
      <vt:lpstr>PowerPoint Presentation</vt:lpstr>
      <vt:lpstr>PowerPoint Presentation</vt:lpstr>
      <vt:lpstr>Local Travel Plan (LTP4) Consultation until 24 October</vt:lpstr>
      <vt:lpstr>PowerPoint Presentation</vt:lpstr>
      <vt:lpstr>PowerPoint Presentation</vt:lpstr>
      <vt:lpstr>PowerPoint Presentation</vt:lpstr>
      <vt:lpstr>PowerPoint Presentation</vt:lpstr>
      <vt:lpstr>Avoid Travel</vt:lpstr>
      <vt:lpstr>Shift to sustainable travel</vt:lpstr>
      <vt:lpstr>Shift &gt; Active Travel</vt:lpstr>
      <vt:lpstr>Shift &gt; Cycling</vt:lpstr>
      <vt:lpstr>Shift &gt; Public Transport</vt:lpstr>
      <vt:lpstr>Reducing car use</vt:lpstr>
      <vt:lpstr>Improve</vt:lpstr>
      <vt:lpstr>Goods deliveries</vt:lpstr>
      <vt:lpstr>Mobility as a Service</vt:lpstr>
      <vt:lpstr>Impacts of LTP4</vt:lpstr>
      <vt:lpstr>PowerPoint Presentation</vt:lpstr>
      <vt:lpstr>PowerPoint Presentation</vt:lpstr>
      <vt:lpstr>10 Points on Travel and Transport in Surrey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 and Transport in Surrey </dc:title>
  <dc:creator>Pat Smith</dc:creator>
  <cp:lastModifiedBy>Pat Smith</cp:lastModifiedBy>
  <cp:revision>1</cp:revision>
  <dcterms:modified xsi:type="dcterms:W3CDTF">2021-10-05T15:03:28Z</dcterms:modified>
</cp:coreProperties>
</file>